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Nunito"/>
      <p:regular r:id="rId22"/>
      <p:bold r:id="rId23"/>
      <p:italic r:id="rId24"/>
      <p:boldItalic r:id="rId25"/>
    </p:embeddedFont>
    <p:embeddedFont>
      <p:font typeface="Manrope"/>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Nunito-regular.fntdata"/><Relationship Id="rId21" Type="http://schemas.openxmlformats.org/officeDocument/2006/relationships/slide" Target="slides/slide16.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nrope-regular.fntdata"/><Relationship Id="rId25" Type="http://schemas.openxmlformats.org/officeDocument/2006/relationships/font" Target="fonts/Nunito-boldItalic.fntdata"/><Relationship Id="rId27" Type="http://schemas.openxmlformats.org/officeDocument/2006/relationships/font" Target="fonts/Manrope-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63e178faf5_0_26: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6409d94957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6409d94957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6409d94957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6409d94957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6409d94957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6409d94957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6409d94957_0_176: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6409d94957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6409d94957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6409d94957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6409d94957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6409d94957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6409d94957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 name="Shape 27"/>
        <p:cNvGrpSpPr/>
        <p:nvPr/>
      </p:nvGrpSpPr>
      <p:grpSpPr>
        <a:xfrm>
          <a:off x="0" y="0"/>
          <a:ext cx="0" cy="0"/>
          <a:chOff x="0" y="0"/>
          <a:chExt cx="0" cy="0"/>
        </a:xfrm>
      </p:grpSpPr>
      <p:sp>
        <p:nvSpPr>
          <p:cNvPr id="28" name="Google Shape;28;g363e178faf5_0_71: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363e178faf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 name="Google Shape;38;g363e178faf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g36409d94957_0_68: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36409d94957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6409d94957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6409d949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6409d949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6409d94957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6409d94957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6409d94957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6409d94957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6409d94957_0_139:notes"/>
          <p:cNvSpPr txBox="1"/>
          <p:nvPr>
            <p:ph idx="1" type="body"/>
          </p:nvPr>
        </p:nvSpPr>
        <p:spPr>
          <a:xfrm>
            <a:off x="2286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TITLEANDBULLETS_E">
  <p:cSld name="TITLE_AND_BODY_2_1_1_1_1_1_1">
    <p:spTree>
      <p:nvGrpSpPr>
        <p:cNvPr id="9" name="Shape 9"/>
        <p:cNvGrpSpPr/>
        <p:nvPr/>
      </p:nvGrpSpPr>
      <p:grpSpPr>
        <a:xfrm>
          <a:off x="0" y="0"/>
          <a:ext cx="0" cy="0"/>
          <a:chOff x="0" y="0"/>
          <a:chExt cx="0" cy="0"/>
        </a:xfrm>
      </p:grpSpPr>
      <p:sp>
        <p:nvSpPr>
          <p:cNvPr id="10" name="Google Shape;10;p2"/>
          <p:cNvSpPr txBox="1"/>
          <p:nvPr>
            <p:ph type="title"/>
          </p:nvPr>
        </p:nvSpPr>
        <p:spPr>
          <a:xfrm>
            <a:off x="5145700" y="226400"/>
            <a:ext cx="3651900" cy="1094400"/>
          </a:xfrm>
          <a:prstGeom prst="rect">
            <a:avLst/>
          </a:prstGeom>
        </p:spPr>
        <p:txBody>
          <a:bodyPr anchorCtr="0" anchor="t" bIns="0" lIns="0" spcFirstLastPara="1" rIns="0" wrap="square" tIns="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 name="Google Shape;11;p2"/>
          <p:cNvSpPr txBox="1"/>
          <p:nvPr>
            <p:ph idx="1" type="body"/>
          </p:nvPr>
        </p:nvSpPr>
        <p:spPr>
          <a:xfrm>
            <a:off x="5145700" y="1598500"/>
            <a:ext cx="3651900" cy="3318600"/>
          </a:xfrm>
          <a:prstGeom prst="rect">
            <a:avLst/>
          </a:prstGeom>
          <a:ln>
            <a:noFill/>
          </a:ln>
        </p:spPr>
        <p:txBody>
          <a:bodyPr anchorCtr="0" anchor="t" bIns="0" lIns="0" spcFirstLastPara="1" rIns="0" wrap="square" tIns="0">
            <a:norm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 name="Google Shape;12;p2"/>
          <p:cNvSpPr/>
          <p:nvPr>
            <p:ph idx="2" type="pic"/>
          </p:nvPr>
        </p:nvSpPr>
        <p:spPr>
          <a:xfrm>
            <a:off x="204047" y="226350"/>
            <a:ext cx="4690800" cy="4690800"/>
          </a:xfrm>
          <a:prstGeom prst="rect">
            <a:avLst/>
          </a:prstGeom>
          <a:noFill/>
          <a:ln>
            <a:noFill/>
          </a:ln>
        </p:spPr>
      </p:sp>
    </p:spTree>
  </p:cSld>
  <p:clrMapOvr>
    <a:masterClrMapping/>
  </p:clrMapOvr>
  <p:extLst>
    <p:ext uri="{DCECCB84-F9BA-43D5-87BE-67443E8EF086}">
      <p15:sldGuideLst>
        <p15:guide id="1" orient="horz" pos="1620">
          <p15:clr>
            <a:srgbClr val="E46962"/>
          </p15:clr>
        </p15:guide>
        <p15:guide id="2" pos="3083">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TITLEANDBULLETS_B">
  <p:cSld name="TITLE_AND_BODY_2_1_2">
    <p:spTree>
      <p:nvGrpSpPr>
        <p:cNvPr id="13" name="Shape 13"/>
        <p:cNvGrpSpPr/>
        <p:nvPr/>
      </p:nvGrpSpPr>
      <p:grpSpPr>
        <a:xfrm>
          <a:off x="0" y="0"/>
          <a:ext cx="0" cy="0"/>
          <a:chOff x="0" y="0"/>
          <a:chExt cx="0" cy="0"/>
        </a:xfrm>
      </p:grpSpPr>
      <p:sp>
        <p:nvSpPr>
          <p:cNvPr id="14" name="Google Shape;14;p3"/>
          <p:cNvSpPr/>
          <p:nvPr>
            <p:ph idx="2" type="pic"/>
          </p:nvPr>
        </p:nvSpPr>
        <p:spPr>
          <a:xfrm>
            <a:off x="0" y="0"/>
            <a:ext cx="5148000" cy="5143500"/>
          </a:xfrm>
          <a:prstGeom prst="rect">
            <a:avLst/>
          </a:prstGeom>
          <a:noFill/>
          <a:ln>
            <a:noFill/>
          </a:ln>
        </p:spPr>
      </p:sp>
      <p:sp>
        <p:nvSpPr>
          <p:cNvPr id="15" name="Google Shape;15;p3"/>
          <p:cNvSpPr txBox="1"/>
          <p:nvPr>
            <p:ph type="title"/>
          </p:nvPr>
        </p:nvSpPr>
        <p:spPr>
          <a:xfrm>
            <a:off x="5427950" y="289525"/>
            <a:ext cx="3405900" cy="1093500"/>
          </a:xfrm>
          <a:prstGeom prst="rect">
            <a:avLst/>
          </a:prstGeom>
        </p:spPr>
        <p:txBody>
          <a:bodyPr anchorCtr="0" anchor="t"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3"/>
          <p:cNvSpPr txBox="1"/>
          <p:nvPr>
            <p:ph idx="1" type="body"/>
          </p:nvPr>
        </p:nvSpPr>
        <p:spPr>
          <a:xfrm>
            <a:off x="5427950" y="1565672"/>
            <a:ext cx="3405900" cy="3288300"/>
          </a:xfrm>
          <a:prstGeom prst="rect">
            <a:avLst/>
          </a:prstGeom>
        </p:spPr>
        <p:txBody>
          <a:bodyPr anchorCtr="0" anchor="t" bIns="0" lIns="0" spcFirstLastPara="1" rIns="0" wrap="square" tIns="0">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TITLEANDBULLETS_F">
  <p:cSld name="TITLE_AND_BODY_2_1_1_1_1_1_1_1_1">
    <p:spTree>
      <p:nvGrpSpPr>
        <p:cNvPr id="17" name="Shape 17"/>
        <p:cNvGrpSpPr/>
        <p:nvPr/>
      </p:nvGrpSpPr>
      <p:grpSpPr>
        <a:xfrm>
          <a:off x="0" y="0"/>
          <a:ext cx="0" cy="0"/>
          <a:chOff x="0" y="0"/>
          <a:chExt cx="0" cy="0"/>
        </a:xfrm>
      </p:grpSpPr>
      <p:sp>
        <p:nvSpPr>
          <p:cNvPr id="18" name="Google Shape;18;p4"/>
          <p:cNvSpPr txBox="1"/>
          <p:nvPr>
            <p:ph type="title"/>
          </p:nvPr>
        </p:nvSpPr>
        <p:spPr>
          <a:xfrm>
            <a:off x="350350" y="226400"/>
            <a:ext cx="3505500" cy="1094400"/>
          </a:xfrm>
          <a:prstGeom prst="rect">
            <a:avLst/>
          </a:prstGeom>
        </p:spPr>
        <p:txBody>
          <a:bodyPr anchorCtr="0" anchor="t"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50350" y="1598500"/>
            <a:ext cx="3505500" cy="3318600"/>
          </a:xfrm>
          <a:prstGeom prst="rect">
            <a:avLst/>
          </a:prstGeom>
          <a:ln>
            <a:noFill/>
          </a:ln>
        </p:spPr>
        <p:txBody>
          <a:bodyPr anchorCtr="0" anchor="t" bIns="0" lIns="0" spcFirstLastPara="1" rIns="0" wrap="square" tIns="0">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p:nvPr>
            <p:ph idx="2" type="pic"/>
          </p:nvPr>
        </p:nvSpPr>
        <p:spPr>
          <a:xfrm>
            <a:off x="4101622" y="226350"/>
            <a:ext cx="4690800" cy="46908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Quarterly business review">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311825" y="4696689"/>
            <a:ext cx="548700" cy="183000"/>
          </a:xfrm>
          <a:prstGeom prst="rect">
            <a:avLst/>
          </a:prstGeom>
          <a:noFill/>
          <a:ln>
            <a:noFill/>
          </a:ln>
        </p:spPr>
        <p:txBody>
          <a:bodyPr anchorCtr="0" anchor="b" bIns="0" lIns="91425" spcFirstLastPara="1" rIns="0" wrap="square" tIns="0">
            <a:normAutofit/>
          </a:bodyPr>
          <a:lstStyle>
            <a:lvl1pPr lvl="0" algn="r">
              <a:buNone/>
              <a:defRPr sz="800">
                <a:solidFill>
                  <a:schemeClr val="dk1"/>
                </a:solidFill>
                <a:latin typeface="Manrope"/>
                <a:ea typeface="Manrope"/>
                <a:cs typeface="Manrope"/>
                <a:sym typeface="Manrope"/>
              </a:defRPr>
            </a:lvl1pPr>
            <a:lvl2pPr lvl="1" algn="r">
              <a:buNone/>
              <a:defRPr sz="800">
                <a:solidFill>
                  <a:schemeClr val="dk1"/>
                </a:solidFill>
                <a:latin typeface="Manrope"/>
                <a:ea typeface="Manrope"/>
                <a:cs typeface="Manrope"/>
                <a:sym typeface="Manrope"/>
              </a:defRPr>
            </a:lvl2pPr>
            <a:lvl3pPr lvl="2" algn="r">
              <a:buNone/>
              <a:defRPr sz="800">
                <a:solidFill>
                  <a:schemeClr val="dk1"/>
                </a:solidFill>
                <a:latin typeface="Manrope"/>
                <a:ea typeface="Manrope"/>
                <a:cs typeface="Manrope"/>
                <a:sym typeface="Manrope"/>
              </a:defRPr>
            </a:lvl3pPr>
            <a:lvl4pPr lvl="3" algn="r">
              <a:buNone/>
              <a:defRPr sz="800">
                <a:solidFill>
                  <a:schemeClr val="dk1"/>
                </a:solidFill>
                <a:latin typeface="Manrope"/>
                <a:ea typeface="Manrope"/>
                <a:cs typeface="Manrope"/>
                <a:sym typeface="Manrope"/>
              </a:defRPr>
            </a:lvl4pPr>
            <a:lvl5pPr lvl="4" algn="r">
              <a:buNone/>
              <a:defRPr sz="800">
                <a:solidFill>
                  <a:schemeClr val="dk1"/>
                </a:solidFill>
                <a:latin typeface="Manrope"/>
                <a:ea typeface="Manrope"/>
                <a:cs typeface="Manrope"/>
                <a:sym typeface="Manrope"/>
              </a:defRPr>
            </a:lvl5pPr>
            <a:lvl6pPr lvl="5" algn="r">
              <a:buNone/>
              <a:defRPr sz="800">
                <a:solidFill>
                  <a:schemeClr val="dk1"/>
                </a:solidFill>
                <a:latin typeface="Manrope"/>
                <a:ea typeface="Manrope"/>
                <a:cs typeface="Manrope"/>
                <a:sym typeface="Manrope"/>
              </a:defRPr>
            </a:lvl6pPr>
            <a:lvl7pPr lvl="6" algn="r">
              <a:buNone/>
              <a:defRPr sz="800">
                <a:solidFill>
                  <a:schemeClr val="dk1"/>
                </a:solidFill>
                <a:latin typeface="Manrope"/>
                <a:ea typeface="Manrope"/>
                <a:cs typeface="Manrope"/>
                <a:sym typeface="Manrope"/>
              </a:defRPr>
            </a:lvl7pPr>
            <a:lvl8pPr lvl="7" algn="r">
              <a:buNone/>
              <a:defRPr sz="800">
                <a:solidFill>
                  <a:schemeClr val="dk1"/>
                </a:solidFill>
                <a:latin typeface="Manrope"/>
                <a:ea typeface="Manrope"/>
                <a:cs typeface="Manrope"/>
                <a:sym typeface="Manrope"/>
              </a:defRPr>
            </a:lvl8pPr>
            <a:lvl9pPr lvl="8" algn="r">
              <a:buNone/>
              <a:defRPr sz="800">
                <a:solidFill>
                  <a:schemeClr val="dk1"/>
                </a:solidFill>
                <a:latin typeface="Manrope"/>
                <a:ea typeface="Manrope"/>
                <a:cs typeface="Manrope"/>
                <a:sym typeface="Manrope"/>
              </a:defRPr>
            </a:lvl9pPr>
          </a:lstStyle>
          <a:p>
            <a:pPr indent="0" lvl="0" marL="0" rtl="0" algn="r">
              <a:spcBef>
                <a:spcPts val="0"/>
              </a:spcBef>
              <a:spcAft>
                <a:spcPts val="0"/>
              </a:spcAft>
              <a:buNone/>
            </a:pPr>
            <a:fld id="{00000000-1234-1234-1234-123412341234}" type="slidenum">
              <a:rPr lang="pt-BR"/>
              <a:t>‹#›</a:t>
            </a:fld>
            <a:endParaRPr/>
          </a:p>
        </p:txBody>
      </p:sp>
      <p:sp>
        <p:nvSpPr>
          <p:cNvPr id="7" name="Google Shape;7;p1"/>
          <p:cNvSpPr txBox="1"/>
          <p:nvPr>
            <p:ph idx="1" type="body"/>
          </p:nvPr>
        </p:nvSpPr>
        <p:spPr>
          <a:xfrm>
            <a:off x="284700" y="1782325"/>
            <a:ext cx="4287300" cy="2901300"/>
          </a:xfrm>
          <a:prstGeom prst="rect">
            <a:avLst/>
          </a:prstGeom>
          <a:noFill/>
          <a:ln>
            <a:noFill/>
          </a:ln>
        </p:spPr>
        <p:txBody>
          <a:bodyPr anchorCtr="0" anchor="t" bIns="0" lIns="0" spcFirstLastPara="1" rIns="0" wrap="square" tIns="0">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
        <p:nvSpPr>
          <p:cNvPr id="8" name="Google Shape;8;p1"/>
          <p:cNvSpPr txBox="1"/>
          <p:nvPr>
            <p:ph type="title"/>
          </p:nvPr>
        </p:nvSpPr>
        <p:spPr>
          <a:xfrm>
            <a:off x="283475" y="420225"/>
            <a:ext cx="7323300" cy="572100"/>
          </a:xfrm>
          <a:prstGeom prst="rect">
            <a:avLst/>
          </a:prstGeom>
          <a:noFill/>
          <a:ln>
            <a:noFill/>
          </a:ln>
        </p:spPr>
        <p:txBody>
          <a:bodyPr anchorCtr="0" anchor="t" bIns="0" lIns="0" spcFirstLastPara="1" rIns="0" wrap="square" tIns="0">
            <a:noAutofit/>
          </a:bodyPr>
          <a:lstStyle>
            <a:lvl1pPr lvl="0">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1pPr>
            <a:lvl2pPr lvl="1">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2pPr>
            <a:lvl3pPr lvl="2">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3pPr>
            <a:lvl4pPr lvl="3">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4pPr>
            <a:lvl5pPr lvl="4">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5pPr>
            <a:lvl6pPr lvl="5">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6pPr>
            <a:lvl7pPr lvl="6">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7pPr>
            <a:lvl8pPr lvl="7">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8pPr>
            <a:lvl9pPr lvl="8">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00">
          <p15:clr>
            <a:schemeClr val="accent3"/>
          </p15:clr>
        </p15:guide>
        <p15:guide id="2" orient="horz" pos="300">
          <p15:clr>
            <a:schemeClr val="accent3"/>
          </p15:clr>
        </p15:guide>
        <p15:guide id="3" orient="horz" pos="899">
          <p15:clr>
            <a:schemeClr val="accent3"/>
          </p15:clr>
        </p15:guide>
        <p15:guide id="4" pos="1561">
          <p15:clr>
            <a:schemeClr val="accent3"/>
          </p15:clr>
        </p15:guide>
        <p15:guide id="5" pos="1619">
          <p15:clr>
            <a:schemeClr val="accent3"/>
          </p15:clr>
        </p15:guide>
        <p15:guide id="6" orient="horz" pos="962">
          <p15:clr>
            <a:schemeClr val="accent3"/>
          </p15:clr>
        </p15:guide>
        <p15:guide id="7" orient="horz" pos="1561">
          <p15:clr>
            <a:schemeClr val="accent3"/>
          </p15:clr>
        </p15:guide>
        <p15:guide id="8" orient="horz" pos="1619">
          <p15:clr>
            <a:schemeClr val="accent3"/>
          </p15:clr>
        </p15:guide>
        <p15:guide id="9" orient="horz" pos="2281">
          <p15:clr>
            <a:schemeClr val="accent3"/>
          </p15:clr>
        </p15:guide>
        <p15:guide id="10" orient="horz" pos="2339">
          <p15:clr>
            <a:schemeClr val="accent3"/>
          </p15:clr>
        </p15:guide>
        <p15:guide id="11" orient="horz" pos="2943">
          <p15:clr>
            <a:schemeClr val="accent3"/>
          </p15:clr>
        </p15:guide>
        <p15:guide id="12" pos="1981">
          <p15:clr>
            <a:schemeClr val="accent5"/>
          </p15:clr>
        </p15:guide>
        <p15:guide id="13" pos="2039">
          <p15:clr>
            <a:schemeClr val="accent5"/>
          </p15:clr>
        </p15:guide>
        <p15:guide id="14" pos="2880">
          <p15:clr>
            <a:schemeClr val="accent3"/>
          </p15:clr>
        </p15:guide>
        <p15:guide id="15" pos="2938">
          <p15:clr>
            <a:schemeClr val="accent3"/>
          </p15:clr>
        </p15:guide>
        <p15:guide id="16" pos="3721">
          <p15:clr>
            <a:schemeClr val="accent5"/>
          </p15:clr>
        </p15:guide>
        <p15:guide id="17" pos="3779">
          <p15:clr>
            <a:schemeClr val="accent5"/>
          </p15:clr>
        </p15:guide>
        <p15:guide id="18" pos="4141">
          <p15:clr>
            <a:schemeClr val="accent3"/>
          </p15:clr>
        </p15:guide>
        <p15:guide id="19" pos="4199">
          <p15:clr>
            <a:schemeClr val="accent3"/>
          </p15:clr>
        </p15:guide>
        <p15:guide id="20" pos="5460">
          <p15:clr>
            <a:schemeClr val="accent3"/>
          </p15:clr>
        </p15:guide>
        <p15:guide id="21" pos="179">
          <p15:clr>
            <a:schemeClr val="accent1"/>
          </p15:clr>
        </p15:guide>
        <p15:guide id="22" pos="5581">
          <p15:clr>
            <a:schemeClr val="accent1"/>
          </p15:clr>
        </p15:guide>
        <p15:guide id="23" orient="horz" pos="179">
          <p15:clr>
            <a:schemeClr val="accent1"/>
          </p15:clr>
        </p15:guide>
        <p15:guide id="24" orient="horz" pos="3059">
          <p15:clr>
            <a:schemeClr val="accent1"/>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 name="Shape 23"/>
        <p:cNvGrpSpPr/>
        <p:nvPr/>
      </p:nvGrpSpPr>
      <p:grpSpPr>
        <a:xfrm>
          <a:off x="0" y="0"/>
          <a:ext cx="0" cy="0"/>
          <a:chOff x="0" y="0"/>
          <a:chExt cx="0" cy="0"/>
        </a:xfrm>
      </p:grpSpPr>
      <p:sp>
        <p:nvSpPr>
          <p:cNvPr id="24" name="Google Shape;24;p5"/>
          <p:cNvSpPr txBox="1"/>
          <p:nvPr>
            <p:ph type="title"/>
          </p:nvPr>
        </p:nvSpPr>
        <p:spPr>
          <a:xfrm>
            <a:off x="5145700" y="283475"/>
            <a:ext cx="3651900" cy="10944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300">
                <a:latin typeface="Impact"/>
                <a:ea typeface="Impact"/>
                <a:cs typeface="Impact"/>
                <a:sym typeface="Impact"/>
              </a:rPr>
              <a:t>Introdução ao Método Científico</a:t>
            </a:r>
            <a:endParaRPr sz="3300">
              <a:latin typeface="Impact"/>
              <a:ea typeface="Impact"/>
              <a:cs typeface="Impact"/>
              <a:sym typeface="Impact"/>
            </a:endParaRPr>
          </a:p>
        </p:txBody>
      </p:sp>
      <p:sp>
        <p:nvSpPr>
          <p:cNvPr id="25" name="Google Shape;25;p5"/>
          <p:cNvSpPr txBox="1"/>
          <p:nvPr>
            <p:ph idx="1" type="body"/>
          </p:nvPr>
        </p:nvSpPr>
        <p:spPr>
          <a:xfrm>
            <a:off x="5090575" y="1767650"/>
            <a:ext cx="3651900" cy="3318600"/>
          </a:xfrm>
          <a:prstGeom prst="rect">
            <a:avLst/>
          </a:prstGeom>
          <a:ln>
            <a:noFill/>
          </a:ln>
        </p:spPr>
        <p:txBody>
          <a:bodyPr anchorCtr="0" anchor="t" bIns="0" lIns="0" spcFirstLastPara="1" rIns="0" wrap="square" tIns="0">
            <a:normAutofit/>
          </a:bodyPr>
          <a:lstStyle/>
          <a:p>
            <a:pPr indent="0" lvl="0" marL="0" rtl="0" algn="l">
              <a:spcBef>
                <a:spcPts val="0"/>
              </a:spcBef>
              <a:spcAft>
                <a:spcPts val="0"/>
              </a:spcAft>
              <a:buNone/>
            </a:pPr>
            <a:r>
              <a:rPr lang="pt-BR" sz="2700">
                <a:latin typeface="Arial"/>
                <a:ea typeface="Arial"/>
                <a:cs typeface="Arial"/>
                <a:sym typeface="Arial"/>
              </a:rPr>
              <a:t>Parte 1: </a:t>
            </a:r>
            <a:r>
              <a:rPr lang="pt-BR" sz="2700">
                <a:latin typeface="Arial"/>
                <a:ea typeface="Arial"/>
                <a:cs typeface="Arial"/>
                <a:sym typeface="Arial"/>
              </a:rPr>
              <a:t>Delimitação</a:t>
            </a:r>
            <a:r>
              <a:rPr lang="pt-BR" sz="2700">
                <a:latin typeface="Arial"/>
                <a:ea typeface="Arial"/>
                <a:cs typeface="Arial"/>
                <a:sym typeface="Arial"/>
              </a:rPr>
              <a:t> do problema de pesquisa</a:t>
            </a:r>
            <a:endParaRPr sz="2700">
              <a:latin typeface="Arial"/>
              <a:ea typeface="Arial"/>
              <a:cs typeface="Arial"/>
              <a:sym typeface="Arial"/>
            </a:endParaRPr>
          </a:p>
        </p:txBody>
      </p:sp>
      <p:pic>
        <p:nvPicPr>
          <p:cNvPr id="26" name="Google Shape;26;p5"/>
          <p:cNvPicPr preferRelativeResize="0"/>
          <p:nvPr>
            <p:ph idx="2" type="pic"/>
          </p:nvPr>
        </p:nvPicPr>
        <p:blipFill>
          <a:blip r:embed="rId3">
            <a:alphaModFix/>
          </a:blip>
          <a:stretch>
            <a:fillRect/>
          </a:stretch>
        </p:blipFill>
        <p:spPr>
          <a:xfrm>
            <a:off x="204047" y="226350"/>
            <a:ext cx="4690800" cy="46908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2730750" y="456550"/>
            <a:ext cx="3682500" cy="5313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pt-BR" sz="3200">
                <a:latin typeface="Impact"/>
                <a:ea typeface="Impact"/>
                <a:cs typeface="Impact"/>
                <a:sym typeface="Impact"/>
              </a:rPr>
              <a:t>Pesquisa </a:t>
            </a:r>
            <a:r>
              <a:rPr lang="pt-BR" sz="3200">
                <a:latin typeface="Impact"/>
                <a:ea typeface="Impact"/>
                <a:cs typeface="Impact"/>
                <a:sym typeface="Impact"/>
              </a:rPr>
              <a:t>Bibliográfica</a:t>
            </a:r>
            <a:endParaRPr sz="3200">
              <a:latin typeface="Impact"/>
              <a:ea typeface="Impact"/>
              <a:cs typeface="Impact"/>
              <a:sym typeface="Impact"/>
            </a:endParaRPr>
          </a:p>
        </p:txBody>
      </p:sp>
      <p:sp>
        <p:nvSpPr>
          <p:cNvPr id="95" name="Google Shape;95;p14"/>
          <p:cNvSpPr txBox="1"/>
          <p:nvPr>
            <p:ph idx="1" type="body"/>
          </p:nvPr>
        </p:nvSpPr>
        <p:spPr>
          <a:xfrm>
            <a:off x="1778100" y="1224800"/>
            <a:ext cx="5587800" cy="20754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Tenta explicar um problema utilizando do conhecimento </a:t>
            </a:r>
            <a:r>
              <a:rPr lang="pt-BR" sz="1800">
                <a:solidFill>
                  <a:srgbClr val="000000"/>
                </a:solidFill>
                <a:latin typeface="Arial"/>
                <a:ea typeface="Arial"/>
                <a:cs typeface="Arial"/>
                <a:sym typeface="Arial"/>
              </a:rPr>
              <a:t>disponível</a:t>
            </a:r>
            <a:r>
              <a:rPr lang="pt-BR" sz="1800">
                <a:solidFill>
                  <a:srgbClr val="000000"/>
                </a:solidFill>
                <a:latin typeface="Arial"/>
                <a:ea typeface="Arial"/>
                <a:cs typeface="Arial"/>
                <a:sym typeface="Arial"/>
              </a:rPr>
              <a:t> a partir de teorias publicadas em livros ou obras </a:t>
            </a:r>
            <a:r>
              <a:rPr lang="pt-BR" sz="1800">
                <a:solidFill>
                  <a:srgbClr val="000000"/>
                </a:solidFill>
                <a:latin typeface="Arial"/>
                <a:ea typeface="Arial"/>
                <a:cs typeface="Arial"/>
                <a:sym typeface="Arial"/>
              </a:rPr>
              <a:t>congêneres</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Tem como objetivo analisar as principais contribuições teóricas existentes sobre um determinado tema.</a:t>
            </a:r>
            <a:endParaRPr sz="1800">
              <a:solidFill>
                <a:srgbClr val="000000"/>
              </a:solidFill>
              <a:latin typeface="Arial"/>
              <a:ea typeface="Arial"/>
              <a:cs typeface="Arial"/>
              <a:sym typeface="Arial"/>
            </a:endParaRPr>
          </a:p>
        </p:txBody>
      </p:sp>
      <p:sp>
        <p:nvSpPr>
          <p:cNvPr id="96" name="Google Shape;96;p14"/>
          <p:cNvSpPr txBox="1"/>
          <p:nvPr>
            <p:ph idx="1" type="body"/>
          </p:nvPr>
        </p:nvSpPr>
        <p:spPr>
          <a:xfrm>
            <a:off x="2152500" y="39468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Revisões</a:t>
            </a:r>
            <a:r>
              <a:rPr b="1" lang="pt-BR" sz="1800">
                <a:solidFill>
                  <a:srgbClr val="000000"/>
                </a:solidFill>
                <a:latin typeface="Manrope"/>
                <a:ea typeface="Manrope"/>
                <a:cs typeface="Manrope"/>
                <a:sym typeface="Manrope"/>
              </a:rPr>
              <a:t> </a:t>
            </a:r>
            <a:r>
              <a:rPr b="1" lang="pt-BR" sz="1800">
                <a:solidFill>
                  <a:srgbClr val="000000"/>
                </a:solidFill>
                <a:latin typeface="Manrope"/>
                <a:ea typeface="Manrope"/>
                <a:cs typeface="Manrope"/>
                <a:sym typeface="Manrope"/>
              </a:rPr>
              <a:t>sistemáticas</a:t>
            </a:r>
            <a:r>
              <a:rPr b="1" lang="pt-BR" sz="1800">
                <a:solidFill>
                  <a:srgbClr val="000000"/>
                </a:solidFill>
                <a:latin typeface="Manrope"/>
                <a:ea typeface="Manrope"/>
                <a:cs typeface="Manrope"/>
                <a:sym typeface="Manrope"/>
              </a:rPr>
              <a:t>.</a:t>
            </a:r>
            <a:endParaRPr b="1" sz="1800">
              <a:solidFill>
                <a:srgbClr val="000000"/>
              </a:solidFill>
              <a:latin typeface="Manrope"/>
              <a:ea typeface="Manrope"/>
              <a:cs typeface="Manrope"/>
              <a:sym typeface="Manrope"/>
            </a:endParaRPr>
          </a:p>
        </p:txBody>
      </p:sp>
      <p:sp>
        <p:nvSpPr>
          <p:cNvPr id="97" name="Google Shape;97;p14"/>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Exemplos:</a:t>
            </a:r>
            <a:endParaRPr b="1" sz="1800">
              <a:latin typeface="Manrope"/>
              <a:ea typeface="Manrope"/>
              <a:cs typeface="Manrope"/>
              <a:sym typeface="Manrop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type="title"/>
          </p:nvPr>
        </p:nvSpPr>
        <p:spPr>
          <a:xfrm>
            <a:off x="2730750" y="456550"/>
            <a:ext cx="3682500" cy="531300"/>
          </a:xfrm>
          <a:prstGeom prst="rect">
            <a:avLst/>
          </a:prstGeom>
        </p:spPr>
        <p:txBody>
          <a:bodyPr anchorCtr="0" anchor="t" bIns="0" lIns="0" spcFirstLastPara="1" rIns="0" wrap="square" tIns="0">
            <a:noAutofit/>
          </a:bodyPr>
          <a:lstStyle/>
          <a:p>
            <a:pPr indent="0" lvl="0" marL="0" rtl="0" algn="l">
              <a:spcBef>
                <a:spcPts val="0"/>
              </a:spcBef>
              <a:spcAft>
                <a:spcPts val="0"/>
              </a:spcAft>
              <a:buSzPts val="990"/>
              <a:buNone/>
            </a:pPr>
            <a:r>
              <a:rPr lang="pt-BR" sz="3080">
                <a:latin typeface="Impact"/>
                <a:ea typeface="Impact"/>
                <a:cs typeface="Impact"/>
                <a:sym typeface="Impact"/>
              </a:rPr>
              <a:t>Pesquisa Experimental</a:t>
            </a:r>
            <a:endParaRPr sz="3080">
              <a:latin typeface="Impact"/>
              <a:ea typeface="Impact"/>
              <a:cs typeface="Impact"/>
              <a:sym typeface="Impact"/>
            </a:endParaRPr>
          </a:p>
        </p:txBody>
      </p:sp>
      <p:sp>
        <p:nvSpPr>
          <p:cNvPr id="103" name="Google Shape;103;p15"/>
          <p:cNvSpPr txBox="1"/>
          <p:nvPr>
            <p:ph idx="1" type="body"/>
          </p:nvPr>
        </p:nvSpPr>
        <p:spPr>
          <a:xfrm>
            <a:off x="1778100" y="1224800"/>
            <a:ext cx="5854200" cy="20754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Em que medida X afeta Y?</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Manipulação</a:t>
            </a:r>
            <a:r>
              <a:rPr lang="pt-BR" sz="1800">
                <a:solidFill>
                  <a:srgbClr val="000000"/>
                </a:solidFill>
                <a:latin typeface="Arial"/>
                <a:ea typeface="Arial"/>
                <a:cs typeface="Arial"/>
                <a:sym typeface="Arial"/>
              </a:rPr>
              <a:t> a priori das </a:t>
            </a:r>
            <a:r>
              <a:rPr lang="pt-BR" sz="1800">
                <a:solidFill>
                  <a:srgbClr val="000000"/>
                </a:solidFill>
                <a:latin typeface="Arial"/>
                <a:ea typeface="Arial"/>
                <a:cs typeface="Arial"/>
                <a:sym typeface="Arial"/>
              </a:rPr>
              <a:t>variáveis</a:t>
            </a:r>
            <a:r>
              <a:rPr lang="pt-BR" sz="1800">
                <a:solidFill>
                  <a:srgbClr val="000000"/>
                </a:solidFill>
                <a:latin typeface="Arial"/>
                <a:ea typeface="Arial"/>
                <a:cs typeface="Arial"/>
                <a:sym typeface="Arial"/>
              </a:rPr>
              <a:t> independentes e controle das </a:t>
            </a:r>
            <a:r>
              <a:rPr lang="pt-BR" sz="1800">
                <a:solidFill>
                  <a:srgbClr val="000000"/>
                </a:solidFill>
                <a:latin typeface="Arial"/>
                <a:ea typeface="Arial"/>
                <a:cs typeface="Arial"/>
                <a:sym typeface="Arial"/>
              </a:rPr>
              <a:t>variáveis</a:t>
            </a:r>
            <a:r>
              <a:rPr lang="pt-BR" sz="1800">
                <a:solidFill>
                  <a:srgbClr val="000000"/>
                </a:solidFill>
                <a:latin typeface="Arial"/>
                <a:ea typeface="Arial"/>
                <a:cs typeface="Arial"/>
                <a:sym typeface="Arial"/>
              </a:rPr>
              <a:t> estranhas</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Análise</a:t>
            </a:r>
            <a:r>
              <a:rPr lang="pt-BR" sz="1800">
                <a:solidFill>
                  <a:srgbClr val="000000"/>
                </a:solidFill>
                <a:latin typeface="Arial"/>
                <a:ea typeface="Arial"/>
                <a:cs typeface="Arial"/>
                <a:sym typeface="Arial"/>
              </a:rPr>
              <a:t> do problema → C</a:t>
            </a:r>
            <a:r>
              <a:rPr lang="pt-BR" sz="1800">
                <a:solidFill>
                  <a:srgbClr val="000000"/>
                </a:solidFill>
                <a:latin typeface="Arial"/>
                <a:ea typeface="Arial"/>
                <a:cs typeface="Arial"/>
                <a:sym typeface="Arial"/>
              </a:rPr>
              <a:t>onstrução</a:t>
            </a:r>
            <a:r>
              <a:rPr lang="pt-BR" sz="1800">
                <a:solidFill>
                  <a:srgbClr val="000000"/>
                </a:solidFill>
                <a:latin typeface="Arial"/>
                <a:ea typeface="Arial"/>
                <a:cs typeface="Arial"/>
                <a:sym typeface="Arial"/>
              </a:rPr>
              <a:t> de </a:t>
            </a:r>
            <a:r>
              <a:rPr lang="pt-BR" sz="1800">
                <a:solidFill>
                  <a:srgbClr val="000000"/>
                </a:solidFill>
                <a:latin typeface="Arial"/>
                <a:ea typeface="Arial"/>
                <a:cs typeface="Arial"/>
                <a:sym typeface="Arial"/>
              </a:rPr>
              <a:t>hipóteses</a:t>
            </a:r>
            <a:endParaRPr sz="1800">
              <a:solidFill>
                <a:srgbClr val="000000"/>
              </a:solidFill>
              <a:latin typeface="Arial"/>
              <a:ea typeface="Arial"/>
              <a:cs typeface="Arial"/>
              <a:sym typeface="Arial"/>
            </a:endParaRPr>
          </a:p>
          <a:p>
            <a:pPr indent="0" lvl="0" marL="457200" rtl="0" algn="l">
              <a:spcBef>
                <a:spcPts val="0"/>
              </a:spcBef>
              <a:spcAft>
                <a:spcPts val="0"/>
              </a:spcAft>
              <a:buNone/>
            </a:pPr>
            <a:r>
              <a:rPr lang="pt-BR" sz="1800">
                <a:solidFill>
                  <a:srgbClr val="000000"/>
                </a:solidFill>
                <a:latin typeface="Arial"/>
                <a:ea typeface="Arial"/>
                <a:cs typeface="Arial"/>
                <a:sym typeface="Arial"/>
              </a:rPr>
              <a:t>→ M</a:t>
            </a:r>
            <a:r>
              <a:rPr lang="pt-BR" sz="1800">
                <a:solidFill>
                  <a:srgbClr val="000000"/>
                </a:solidFill>
                <a:latin typeface="Arial"/>
                <a:ea typeface="Arial"/>
                <a:cs typeface="Arial"/>
                <a:sym typeface="Arial"/>
              </a:rPr>
              <a:t>anipulação</a:t>
            </a:r>
            <a:r>
              <a:rPr lang="pt-BR" sz="1800">
                <a:solidFill>
                  <a:srgbClr val="000000"/>
                </a:solidFill>
                <a:latin typeface="Arial"/>
                <a:ea typeface="Arial"/>
                <a:cs typeface="Arial"/>
                <a:sym typeface="Arial"/>
              </a:rPr>
              <a:t> de </a:t>
            </a:r>
            <a:r>
              <a:rPr lang="pt-BR" sz="1800">
                <a:solidFill>
                  <a:srgbClr val="000000"/>
                </a:solidFill>
                <a:latin typeface="Arial"/>
                <a:ea typeface="Arial"/>
                <a:cs typeface="Arial"/>
                <a:sym typeface="Arial"/>
              </a:rPr>
              <a:t>variáveis</a:t>
            </a:r>
            <a:r>
              <a:rPr lang="pt-BR" sz="1800">
                <a:solidFill>
                  <a:srgbClr val="000000"/>
                </a:solidFill>
                <a:latin typeface="Arial"/>
                <a:ea typeface="Arial"/>
                <a:cs typeface="Arial"/>
                <a:sym typeface="Arial"/>
              </a:rPr>
              <a:t> → A</a:t>
            </a:r>
            <a:r>
              <a:rPr lang="pt-BR" sz="1800">
                <a:solidFill>
                  <a:srgbClr val="000000"/>
                </a:solidFill>
                <a:latin typeface="Arial"/>
                <a:ea typeface="Arial"/>
                <a:cs typeface="Arial"/>
                <a:sym typeface="Arial"/>
              </a:rPr>
              <a:t>nálise</a:t>
            </a:r>
            <a:r>
              <a:rPr lang="pt-BR" sz="1800">
                <a:solidFill>
                  <a:srgbClr val="000000"/>
                </a:solidFill>
                <a:latin typeface="Arial"/>
                <a:ea typeface="Arial"/>
                <a:cs typeface="Arial"/>
                <a:sym typeface="Arial"/>
              </a:rPr>
              <a:t> do resultado</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
        <p:nvSpPr>
          <p:cNvPr id="104" name="Google Shape;104;p15"/>
          <p:cNvSpPr txBox="1"/>
          <p:nvPr>
            <p:ph idx="1" type="body"/>
          </p:nvPr>
        </p:nvSpPr>
        <p:spPr>
          <a:xfrm>
            <a:off x="2152500" y="39468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Teste de um novo fertilizante no crescimento do milho</a:t>
            </a:r>
            <a:r>
              <a:rPr b="1" lang="pt-BR" sz="1800">
                <a:solidFill>
                  <a:srgbClr val="000000"/>
                </a:solidFill>
                <a:latin typeface="Manrope"/>
                <a:ea typeface="Manrope"/>
                <a:cs typeface="Manrope"/>
                <a:sym typeface="Manrope"/>
              </a:rPr>
              <a:t>.</a:t>
            </a:r>
            <a:endParaRPr b="1" sz="1800">
              <a:solidFill>
                <a:srgbClr val="000000"/>
              </a:solidFill>
              <a:latin typeface="Manrope"/>
              <a:ea typeface="Manrope"/>
              <a:cs typeface="Manrope"/>
              <a:sym typeface="Manrope"/>
            </a:endParaRPr>
          </a:p>
        </p:txBody>
      </p:sp>
      <p:sp>
        <p:nvSpPr>
          <p:cNvPr id="105" name="Google Shape;105;p15"/>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Exemplos:</a:t>
            </a:r>
            <a:endParaRPr b="1" sz="1800">
              <a:latin typeface="Manrope"/>
              <a:ea typeface="Manrope"/>
              <a:cs typeface="Manrope"/>
              <a:sym typeface="Manrop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2730750" y="456550"/>
            <a:ext cx="36825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200">
                <a:latin typeface="Impact"/>
                <a:ea typeface="Impact"/>
                <a:cs typeface="Impact"/>
                <a:sym typeface="Impact"/>
              </a:rPr>
              <a:t>Pesquisa Descritiva</a:t>
            </a:r>
            <a:endParaRPr sz="3200">
              <a:latin typeface="Impact"/>
              <a:ea typeface="Impact"/>
              <a:cs typeface="Impact"/>
              <a:sym typeface="Impact"/>
            </a:endParaRPr>
          </a:p>
        </p:txBody>
      </p:sp>
      <p:sp>
        <p:nvSpPr>
          <p:cNvPr id="111" name="Google Shape;111;p16"/>
          <p:cNvSpPr txBox="1"/>
          <p:nvPr>
            <p:ph idx="1" type="body"/>
          </p:nvPr>
        </p:nvSpPr>
        <p:spPr>
          <a:xfrm>
            <a:off x="1778100" y="1224800"/>
            <a:ext cx="5854200" cy="20754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Em que medida X afeta Y?</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Não</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há</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manipulação</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das</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variáveis</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Análise do problema → Construção de hipóteses</a:t>
            </a:r>
            <a:endParaRPr sz="1800">
              <a:solidFill>
                <a:srgbClr val="000000"/>
              </a:solidFill>
              <a:latin typeface="Arial"/>
              <a:ea typeface="Arial"/>
              <a:cs typeface="Arial"/>
              <a:sym typeface="Arial"/>
            </a:endParaRPr>
          </a:p>
          <a:p>
            <a:pPr indent="457200" lvl="0" marL="0" rtl="0" algn="l">
              <a:spcBef>
                <a:spcPts val="0"/>
              </a:spcBef>
              <a:spcAft>
                <a:spcPts val="0"/>
              </a:spcAft>
              <a:buNone/>
            </a:pPr>
            <a:r>
              <a:rPr lang="pt-BR" sz="1800">
                <a:solidFill>
                  <a:srgbClr val="000000"/>
                </a:solidFill>
                <a:latin typeface="Arial"/>
                <a:ea typeface="Arial"/>
                <a:cs typeface="Arial"/>
                <a:sym typeface="Arial"/>
              </a:rPr>
              <a:t>→ Análise do resultado</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
        <p:nvSpPr>
          <p:cNvPr id="112" name="Google Shape;112;p16"/>
          <p:cNvSpPr txBox="1"/>
          <p:nvPr>
            <p:ph idx="1" type="body"/>
          </p:nvPr>
        </p:nvSpPr>
        <p:spPr>
          <a:xfrm>
            <a:off x="2152500" y="39468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Teste de um novo fertilizante no crescimento do milho.</a:t>
            </a:r>
            <a:endParaRPr b="1" sz="1800">
              <a:solidFill>
                <a:srgbClr val="000000"/>
              </a:solidFill>
              <a:latin typeface="Manrope"/>
              <a:ea typeface="Manrope"/>
              <a:cs typeface="Manrope"/>
              <a:sym typeface="Manrope"/>
            </a:endParaRPr>
          </a:p>
        </p:txBody>
      </p:sp>
      <p:sp>
        <p:nvSpPr>
          <p:cNvPr id="113" name="Google Shape;113;p16"/>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Exemplos:</a:t>
            </a:r>
            <a:endParaRPr b="1" sz="1800">
              <a:latin typeface="Manrope"/>
              <a:ea typeface="Manrope"/>
              <a:cs typeface="Manrope"/>
              <a:sym typeface="Manrop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idx="4294967295" type="body"/>
          </p:nvPr>
        </p:nvSpPr>
        <p:spPr>
          <a:xfrm>
            <a:off x="5333725" y="1714775"/>
            <a:ext cx="3651900" cy="3318600"/>
          </a:xfrm>
          <a:prstGeom prst="rect">
            <a:avLst/>
          </a:prstGeom>
          <a:ln>
            <a:noFill/>
          </a:ln>
        </p:spPr>
        <p:txBody>
          <a:bodyPr anchorCtr="0" anchor="t" bIns="0" lIns="0" spcFirstLastPara="1" rIns="0" wrap="square" tIns="0">
            <a:normAutofit/>
          </a:bodyPr>
          <a:lstStyle/>
          <a:p>
            <a:pPr indent="0" lvl="0" marL="0" rtl="0" algn="l">
              <a:spcBef>
                <a:spcPts val="0"/>
              </a:spcBef>
              <a:spcAft>
                <a:spcPts val="0"/>
              </a:spcAft>
              <a:buNone/>
            </a:pPr>
            <a:r>
              <a:rPr lang="pt-BR" sz="2700">
                <a:latin typeface="Arial"/>
                <a:ea typeface="Arial"/>
                <a:cs typeface="Arial"/>
                <a:sym typeface="Arial"/>
              </a:rPr>
              <a:t>Parte 3: Fluxograma de Pesquisa</a:t>
            </a:r>
            <a:endParaRPr sz="2700">
              <a:latin typeface="Arial"/>
              <a:ea typeface="Arial"/>
              <a:cs typeface="Arial"/>
              <a:sym typeface="Arial"/>
            </a:endParaRPr>
          </a:p>
        </p:txBody>
      </p:sp>
      <p:sp>
        <p:nvSpPr>
          <p:cNvPr id="118" name="Google Shape;118;p17"/>
          <p:cNvSpPr txBox="1"/>
          <p:nvPr>
            <p:ph idx="4294967295" type="title"/>
          </p:nvPr>
        </p:nvSpPr>
        <p:spPr>
          <a:xfrm>
            <a:off x="5333725" y="283475"/>
            <a:ext cx="3651900" cy="10944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300">
                <a:latin typeface="Impact"/>
                <a:ea typeface="Impact"/>
                <a:cs typeface="Impact"/>
                <a:sym typeface="Impact"/>
              </a:rPr>
              <a:t>Introdução ao Método Científico</a:t>
            </a:r>
            <a:endParaRPr sz="3300">
              <a:latin typeface="Impact"/>
              <a:ea typeface="Impact"/>
              <a:cs typeface="Impact"/>
              <a:sym typeface="Impact"/>
            </a:endParaRPr>
          </a:p>
        </p:txBody>
      </p:sp>
      <p:pic>
        <p:nvPicPr>
          <p:cNvPr id="119" name="Google Shape;119;p17"/>
          <p:cNvPicPr preferRelativeResize="0"/>
          <p:nvPr/>
        </p:nvPicPr>
        <p:blipFill>
          <a:blip r:embed="rId3">
            <a:alphaModFix/>
          </a:blip>
          <a:stretch>
            <a:fillRect/>
          </a:stretch>
        </p:blipFill>
        <p:spPr>
          <a:xfrm>
            <a:off x="-95325" y="0"/>
            <a:ext cx="51435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2903400" y="456550"/>
            <a:ext cx="33372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200">
                <a:latin typeface="Impact"/>
                <a:ea typeface="Impact"/>
                <a:cs typeface="Impact"/>
                <a:sym typeface="Impact"/>
              </a:rPr>
              <a:t>Etapa </a:t>
            </a:r>
            <a:r>
              <a:rPr lang="pt-BR" sz="3200">
                <a:latin typeface="Impact"/>
                <a:ea typeface="Impact"/>
                <a:cs typeface="Impact"/>
                <a:sym typeface="Impact"/>
              </a:rPr>
              <a:t>Preparatória</a:t>
            </a:r>
            <a:endParaRPr sz="3200">
              <a:latin typeface="Impact"/>
              <a:ea typeface="Impact"/>
              <a:cs typeface="Impact"/>
              <a:sym typeface="Impact"/>
            </a:endParaRPr>
          </a:p>
        </p:txBody>
      </p:sp>
      <p:sp>
        <p:nvSpPr>
          <p:cNvPr id="125" name="Google Shape;125;p18"/>
          <p:cNvSpPr txBox="1"/>
          <p:nvPr>
            <p:ph idx="1" type="body"/>
          </p:nvPr>
        </p:nvSpPr>
        <p:spPr>
          <a:xfrm>
            <a:off x="1736350" y="1224800"/>
            <a:ext cx="5854200" cy="17688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Escolha do tema → </a:t>
            </a:r>
            <a:r>
              <a:rPr lang="pt-BR" sz="1800">
                <a:solidFill>
                  <a:srgbClr val="000000"/>
                </a:solidFill>
                <a:latin typeface="Arial"/>
                <a:ea typeface="Arial"/>
                <a:cs typeface="Arial"/>
                <a:sym typeface="Arial"/>
              </a:rPr>
              <a:t>Delimitação</a:t>
            </a:r>
            <a:r>
              <a:rPr lang="pt-BR" sz="1800">
                <a:solidFill>
                  <a:srgbClr val="000000"/>
                </a:solidFill>
                <a:latin typeface="Arial"/>
                <a:ea typeface="Arial"/>
                <a:cs typeface="Arial"/>
                <a:sym typeface="Arial"/>
              </a:rPr>
              <a:t> do problema → </a:t>
            </a:r>
            <a:r>
              <a:rPr lang="pt-BR" sz="1800">
                <a:solidFill>
                  <a:srgbClr val="000000"/>
                </a:solidFill>
                <a:latin typeface="Arial"/>
                <a:ea typeface="Arial"/>
                <a:cs typeface="Arial"/>
                <a:sym typeface="Arial"/>
              </a:rPr>
              <a:t>Revisão</a:t>
            </a:r>
            <a:r>
              <a:rPr lang="pt-BR" sz="1800">
                <a:solidFill>
                  <a:srgbClr val="000000"/>
                </a:solidFill>
                <a:latin typeface="Arial"/>
                <a:ea typeface="Arial"/>
                <a:cs typeface="Arial"/>
                <a:sym typeface="Arial"/>
              </a:rPr>
              <a:t> da literatura → </a:t>
            </a:r>
            <a:r>
              <a:rPr lang="pt-BR" sz="1800">
                <a:solidFill>
                  <a:srgbClr val="000000"/>
                </a:solidFill>
                <a:latin typeface="Arial"/>
                <a:ea typeface="Arial"/>
                <a:cs typeface="Arial"/>
                <a:sym typeface="Arial"/>
              </a:rPr>
              <a:t>Construção</a:t>
            </a:r>
            <a:r>
              <a:rPr lang="pt-BR" sz="1800">
                <a:solidFill>
                  <a:srgbClr val="000000"/>
                </a:solidFill>
                <a:latin typeface="Arial"/>
                <a:ea typeface="Arial"/>
                <a:cs typeface="Arial"/>
                <a:sym typeface="Arial"/>
              </a:rPr>
              <a:t> das </a:t>
            </a:r>
            <a:r>
              <a:rPr lang="pt-BR" sz="1800">
                <a:solidFill>
                  <a:srgbClr val="000000"/>
                </a:solidFill>
                <a:latin typeface="Arial"/>
                <a:ea typeface="Arial"/>
                <a:cs typeface="Arial"/>
                <a:sym typeface="Arial"/>
              </a:rPr>
              <a:t>hipóteses</a:t>
            </a:r>
            <a:r>
              <a:rPr lang="pt-BR"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Não</a:t>
            </a:r>
            <a:r>
              <a:rPr lang="pt-BR" sz="1800">
                <a:solidFill>
                  <a:srgbClr val="000000"/>
                </a:solidFill>
                <a:latin typeface="Arial"/>
                <a:ea typeface="Arial"/>
                <a:cs typeface="Arial"/>
                <a:sym typeface="Arial"/>
              </a:rPr>
              <a:t> se trata de uma cascata, portanto, alguns passos devem acontecer concomitantemente.</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p:txBody>
      </p:sp>
      <p:sp>
        <p:nvSpPr>
          <p:cNvPr id="126" name="Google Shape;126;p18"/>
          <p:cNvSpPr txBox="1"/>
          <p:nvPr>
            <p:ph idx="1" type="body"/>
          </p:nvPr>
        </p:nvSpPr>
        <p:spPr>
          <a:xfrm>
            <a:off x="2100950" y="3439400"/>
            <a:ext cx="5436300" cy="20754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b="1" lang="pt-BR" sz="1600">
                <a:solidFill>
                  <a:srgbClr val="000000"/>
                </a:solidFill>
                <a:latin typeface="Manrope"/>
                <a:ea typeface="Manrope"/>
                <a:cs typeface="Manrope"/>
                <a:sym typeface="Manrope"/>
              </a:rPr>
              <a:t>Tema: Causas do retardo mental.</a:t>
            </a:r>
            <a:endParaRPr b="1" sz="1600">
              <a:solidFill>
                <a:srgbClr val="000000"/>
              </a:solidFill>
              <a:latin typeface="Manrope"/>
              <a:ea typeface="Manrope"/>
              <a:cs typeface="Manrope"/>
              <a:sym typeface="Manrope"/>
            </a:endParaRPr>
          </a:p>
          <a:p>
            <a:pPr indent="0" lvl="0" marL="0" rtl="0" algn="l">
              <a:lnSpc>
                <a:spcPct val="100000"/>
              </a:lnSpc>
              <a:spcBef>
                <a:spcPts val="0"/>
              </a:spcBef>
              <a:spcAft>
                <a:spcPts val="0"/>
              </a:spcAft>
              <a:buNone/>
            </a:pPr>
            <a:r>
              <a:t/>
            </a:r>
            <a:endParaRPr b="1" sz="1600">
              <a:solidFill>
                <a:srgbClr val="000000"/>
              </a:solidFill>
              <a:latin typeface="Manrope"/>
              <a:ea typeface="Manrope"/>
              <a:cs typeface="Manrope"/>
              <a:sym typeface="Manrope"/>
            </a:endParaRPr>
          </a:p>
          <a:p>
            <a:pPr indent="0" lvl="0" marL="0" rtl="0" algn="l">
              <a:lnSpc>
                <a:spcPct val="100000"/>
              </a:lnSpc>
              <a:spcBef>
                <a:spcPts val="0"/>
              </a:spcBef>
              <a:spcAft>
                <a:spcPts val="0"/>
              </a:spcAft>
              <a:buNone/>
            </a:pPr>
            <a:r>
              <a:rPr b="1" lang="pt-BR" sz="1600">
                <a:solidFill>
                  <a:srgbClr val="000000"/>
                </a:solidFill>
                <a:latin typeface="Manrope"/>
                <a:ea typeface="Manrope"/>
                <a:cs typeface="Manrope"/>
                <a:sym typeface="Manrope"/>
              </a:rPr>
              <a:t>Delimitação</a:t>
            </a:r>
            <a:r>
              <a:rPr b="1" lang="pt-BR" sz="1600">
                <a:solidFill>
                  <a:srgbClr val="000000"/>
                </a:solidFill>
                <a:latin typeface="Manrope"/>
                <a:ea typeface="Manrope"/>
                <a:cs typeface="Manrope"/>
                <a:sym typeface="Manrope"/>
              </a:rPr>
              <a:t> do problema: Como a </a:t>
            </a:r>
            <a:r>
              <a:rPr b="1" lang="pt-BR" sz="1600">
                <a:solidFill>
                  <a:srgbClr val="000000"/>
                </a:solidFill>
                <a:latin typeface="Manrope"/>
                <a:ea typeface="Manrope"/>
                <a:cs typeface="Manrope"/>
                <a:sym typeface="Manrope"/>
              </a:rPr>
              <a:t>ingestão</a:t>
            </a:r>
            <a:r>
              <a:rPr b="1" lang="pt-BR" sz="1600">
                <a:solidFill>
                  <a:srgbClr val="000000"/>
                </a:solidFill>
                <a:latin typeface="Manrope"/>
                <a:ea typeface="Manrope"/>
                <a:cs typeface="Manrope"/>
                <a:sym typeface="Manrope"/>
              </a:rPr>
              <a:t> de </a:t>
            </a:r>
            <a:r>
              <a:rPr b="1" lang="pt-BR" sz="1600">
                <a:solidFill>
                  <a:srgbClr val="000000"/>
                </a:solidFill>
                <a:latin typeface="Manrope"/>
                <a:ea typeface="Manrope"/>
                <a:cs typeface="Manrope"/>
                <a:sym typeface="Manrope"/>
              </a:rPr>
              <a:t>álcool</a:t>
            </a:r>
            <a:r>
              <a:rPr b="1" lang="pt-BR" sz="1600">
                <a:solidFill>
                  <a:srgbClr val="000000"/>
                </a:solidFill>
                <a:latin typeface="Manrope"/>
                <a:ea typeface="Manrope"/>
                <a:cs typeface="Manrope"/>
                <a:sym typeface="Manrope"/>
              </a:rPr>
              <a:t> por gestantes </a:t>
            </a:r>
            <a:r>
              <a:rPr b="1" lang="pt-BR" sz="1600">
                <a:solidFill>
                  <a:srgbClr val="000000"/>
                </a:solidFill>
                <a:latin typeface="Manrope"/>
                <a:ea typeface="Manrope"/>
                <a:cs typeface="Manrope"/>
                <a:sym typeface="Manrope"/>
              </a:rPr>
              <a:t>impacta no</a:t>
            </a:r>
            <a:r>
              <a:rPr b="1" lang="pt-BR" sz="1600">
                <a:solidFill>
                  <a:srgbClr val="000000"/>
                </a:solidFill>
                <a:latin typeface="Manrope"/>
                <a:ea typeface="Manrope"/>
                <a:cs typeface="Manrope"/>
                <a:sym typeface="Manrope"/>
              </a:rPr>
              <a:t> retardo mental dos </a:t>
            </a:r>
            <a:r>
              <a:rPr b="1" lang="pt-BR" sz="1600">
                <a:solidFill>
                  <a:srgbClr val="000000"/>
                </a:solidFill>
                <a:latin typeface="Manrope"/>
                <a:ea typeface="Manrope"/>
                <a:cs typeface="Manrope"/>
                <a:sym typeface="Manrope"/>
              </a:rPr>
              <a:t>bebês</a:t>
            </a:r>
            <a:r>
              <a:rPr b="1" lang="pt-BR" sz="1600">
                <a:solidFill>
                  <a:srgbClr val="000000"/>
                </a:solidFill>
                <a:latin typeface="Manrope"/>
                <a:ea typeface="Manrope"/>
                <a:cs typeface="Manrope"/>
                <a:sym typeface="Manrope"/>
              </a:rPr>
              <a:t>.</a:t>
            </a:r>
            <a:endParaRPr b="1" sz="1600">
              <a:solidFill>
                <a:srgbClr val="000000"/>
              </a:solidFill>
              <a:latin typeface="Manrope"/>
              <a:ea typeface="Manrope"/>
              <a:cs typeface="Manrope"/>
              <a:sym typeface="Manrope"/>
            </a:endParaRPr>
          </a:p>
          <a:p>
            <a:pPr indent="0" lvl="0" marL="0" rtl="0" algn="l">
              <a:lnSpc>
                <a:spcPct val="100000"/>
              </a:lnSpc>
              <a:spcBef>
                <a:spcPts val="0"/>
              </a:spcBef>
              <a:spcAft>
                <a:spcPts val="0"/>
              </a:spcAft>
              <a:buNone/>
            </a:pPr>
            <a:r>
              <a:t/>
            </a:r>
            <a:endParaRPr b="1" sz="1600">
              <a:solidFill>
                <a:srgbClr val="000000"/>
              </a:solidFill>
              <a:latin typeface="Manrope"/>
              <a:ea typeface="Manrope"/>
              <a:cs typeface="Manrope"/>
              <a:sym typeface="Manrope"/>
            </a:endParaRPr>
          </a:p>
          <a:p>
            <a:pPr indent="0" lvl="0" marL="0" rtl="0" algn="l">
              <a:lnSpc>
                <a:spcPct val="100000"/>
              </a:lnSpc>
              <a:spcBef>
                <a:spcPts val="0"/>
              </a:spcBef>
              <a:spcAft>
                <a:spcPts val="0"/>
              </a:spcAft>
              <a:buNone/>
            </a:pPr>
            <a:r>
              <a:rPr b="1" lang="pt-BR" sz="1600">
                <a:solidFill>
                  <a:srgbClr val="000000"/>
                </a:solidFill>
                <a:latin typeface="Manrope"/>
                <a:ea typeface="Manrope"/>
                <a:cs typeface="Manrope"/>
                <a:sym typeface="Manrope"/>
              </a:rPr>
              <a:t>Hipótese</a:t>
            </a:r>
            <a:r>
              <a:rPr b="1" lang="pt-BR" sz="1600">
                <a:solidFill>
                  <a:srgbClr val="000000"/>
                </a:solidFill>
                <a:latin typeface="Manrope"/>
                <a:ea typeface="Manrope"/>
                <a:cs typeface="Manrope"/>
                <a:sym typeface="Manrope"/>
              </a:rPr>
              <a:t>: </a:t>
            </a:r>
            <a:r>
              <a:rPr b="1" lang="pt-BR" sz="1600">
                <a:solidFill>
                  <a:srgbClr val="000000"/>
                </a:solidFill>
                <a:latin typeface="Manrope"/>
                <a:ea typeface="Manrope"/>
                <a:cs typeface="Manrope"/>
                <a:sym typeface="Manrope"/>
              </a:rPr>
              <a:t>Ingestão</a:t>
            </a:r>
            <a:r>
              <a:rPr b="1" lang="pt-BR" sz="1600">
                <a:solidFill>
                  <a:srgbClr val="000000"/>
                </a:solidFill>
                <a:latin typeface="Manrope"/>
                <a:ea typeface="Manrope"/>
                <a:cs typeface="Manrope"/>
                <a:sym typeface="Manrope"/>
              </a:rPr>
              <a:t> de </a:t>
            </a:r>
            <a:r>
              <a:rPr b="1" lang="pt-BR" sz="1600">
                <a:solidFill>
                  <a:srgbClr val="000000"/>
                </a:solidFill>
                <a:latin typeface="Manrope"/>
                <a:ea typeface="Manrope"/>
                <a:cs typeface="Manrope"/>
                <a:sym typeface="Manrope"/>
              </a:rPr>
              <a:t>álcool</a:t>
            </a:r>
            <a:r>
              <a:rPr b="1" lang="pt-BR" sz="1600">
                <a:solidFill>
                  <a:srgbClr val="000000"/>
                </a:solidFill>
                <a:latin typeface="Manrope"/>
                <a:ea typeface="Manrope"/>
                <a:cs typeface="Manrope"/>
                <a:sym typeface="Manrope"/>
              </a:rPr>
              <a:t> durante a </a:t>
            </a:r>
            <a:r>
              <a:rPr b="1" lang="pt-BR" sz="1600">
                <a:solidFill>
                  <a:srgbClr val="000000"/>
                </a:solidFill>
                <a:latin typeface="Manrope"/>
                <a:ea typeface="Manrope"/>
                <a:cs typeface="Manrope"/>
                <a:sym typeface="Manrope"/>
              </a:rPr>
              <a:t>gestação</a:t>
            </a:r>
            <a:r>
              <a:rPr b="1" lang="pt-BR" sz="1600">
                <a:solidFill>
                  <a:srgbClr val="000000"/>
                </a:solidFill>
                <a:latin typeface="Manrope"/>
                <a:ea typeface="Manrope"/>
                <a:cs typeface="Manrope"/>
                <a:sym typeface="Manrope"/>
              </a:rPr>
              <a:t> causa retardo mental.</a:t>
            </a:r>
            <a:endParaRPr b="1" sz="1600">
              <a:solidFill>
                <a:srgbClr val="000000"/>
              </a:solidFill>
              <a:latin typeface="Manrope"/>
              <a:ea typeface="Manrope"/>
              <a:cs typeface="Manrope"/>
              <a:sym typeface="Manrope"/>
            </a:endParaRPr>
          </a:p>
        </p:txBody>
      </p:sp>
      <p:sp>
        <p:nvSpPr>
          <p:cNvPr id="127" name="Google Shape;127;p18"/>
          <p:cNvSpPr txBox="1"/>
          <p:nvPr>
            <p:ph idx="1" type="body"/>
          </p:nvPr>
        </p:nvSpPr>
        <p:spPr>
          <a:xfrm>
            <a:off x="1736350" y="299360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a:t>
            </a:r>
            <a:endParaRPr b="1" sz="1800">
              <a:latin typeface="Manrope"/>
              <a:ea typeface="Manrope"/>
              <a:cs typeface="Manrope"/>
              <a:sym typeface="Manrop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2662050" y="475500"/>
            <a:ext cx="38199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200">
                <a:latin typeface="Impact"/>
                <a:ea typeface="Impact"/>
                <a:cs typeface="Impact"/>
                <a:sym typeface="Impact"/>
              </a:rPr>
              <a:t>Elaboração</a:t>
            </a:r>
            <a:r>
              <a:rPr lang="pt-BR" sz="3200">
                <a:latin typeface="Impact"/>
                <a:ea typeface="Impact"/>
                <a:cs typeface="Impact"/>
                <a:sym typeface="Impact"/>
              </a:rPr>
              <a:t> do Projeto</a:t>
            </a:r>
            <a:endParaRPr sz="3200">
              <a:latin typeface="Impact"/>
              <a:ea typeface="Impact"/>
              <a:cs typeface="Impact"/>
              <a:sym typeface="Impact"/>
            </a:endParaRPr>
          </a:p>
        </p:txBody>
      </p:sp>
      <p:sp>
        <p:nvSpPr>
          <p:cNvPr id="133" name="Google Shape;133;p19"/>
          <p:cNvSpPr txBox="1"/>
          <p:nvPr>
            <p:ph idx="1" type="body"/>
          </p:nvPr>
        </p:nvSpPr>
        <p:spPr>
          <a:xfrm>
            <a:off x="475500" y="1319150"/>
            <a:ext cx="7283700" cy="4158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Plano Escrito onde devem aparecer </a:t>
            </a:r>
            <a:r>
              <a:rPr lang="pt-BR" sz="1800">
                <a:solidFill>
                  <a:srgbClr val="000000"/>
                </a:solidFill>
                <a:latin typeface="Arial"/>
                <a:ea typeface="Arial"/>
                <a:cs typeface="Arial"/>
                <a:sym typeface="Arial"/>
              </a:rPr>
              <a:t>explícitos</a:t>
            </a:r>
            <a:r>
              <a:rPr lang="pt-BR" sz="1800">
                <a:solidFill>
                  <a:srgbClr val="000000"/>
                </a:solidFill>
                <a:latin typeface="Arial"/>
                <a:ea typeface="Arial"/>
                <a:cs typeface="Arial"/>
                <a:sym typeface="Arial"/>
              </a:rPr>
              <a:t> os seguintes itens:</a:t>
            </a:r>
            <a:endParaRPr sz="1800">
              <a:solidFill>
                <a:srgbClr val="000000"/>
              </a:solidFill>
              <a:latin typeface="Arial"/>
              <a:ea typeface="Arial"/>
              <a:cs typeface="Arial"/>
              <a:sym typeface="Arial"/>
            </a:endParaRPr>
          </a:p>
        </p:txBody>
      </p:sp>
      <p:sp>
        <p:nvSpPr>
          <p:cNvPr id="134" name="Google Shape;134;p19"/>
          <p:cNvSpPr txBox="1"/>
          <p:nvPr>
            <p:ph idx="1" type="body"/>
          </p:nvPr>
        </p:nvSpPr>
        <p:spPr>
          <a:xfrm>
            <a:off x="1272700" y="1961200"/>
            <a:ext cx="2955600" cy="31824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Tema, problema e justificativa.</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Quadrado de </a:t>
            </a:r>
            <a:r>
              <a:rPr lang="pt-BR" sz="1800">
                <a:solidFill>
                  <a:srgbClr val="000000"/>
                </a:solidFill>
                <a:latin typeface="Arial"/>
                <a:ea typeface="Arial"/>
                <a:cs typeface="Arial"/>
                <a:sym typeface="Arial"/>
              </a:rPr>
              <a:t>referência</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teórica</a:t>
            </a:r>
            <a:r>
              <a:rPr lang="pt-BR"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Metodologia.</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Orçamento</a:t>
            </a:r>
            <a:r>
              <a:rPr lang="pt-BR" sz="1800">
                <a:solidFill>
                  <a:srgbClr val="000000"/>
                </a:solidFill>
                <a:latin typeface="Arial"/>
                <a:ea typeface="Arial"/>
                <a:cs typeface="Arial"/>
                <a:sym typeface="Arial"/>
              </a:rPr>
              <a:t> e cronograma</a:t>
            </a:r>
            <a:endParaRPr sz="1800">
              <a:solidFill>
                <a:srgbClr val="000000"/>
              </a:solidFill>
              <a:latin typeface="Arial"/>
              <a:ea typeface="Arial"/>
              <a:cs typeface="Arial"/>
              <a:sym typeface="Arial"/>
            </a:endParaRPr>
          </a:p>
        </p:txBody>
      </p:sp>
      <p:sp>
        <p:nvSpPr>
          <p:cNvPr id="135" name="Google Shape;135;p19"/>
          <p:cNvSpPr txBox="1"/>
          <p:nvPr>
            <p:ph idx="1" type="body"/>
          </p:nvPr>
        </p:nvSpPr>
        <p:spPr>
          <a:xfrm>
            <a:off x="4803600" y="1961200"/>
            <a:ext cx="2955600" cy="31824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Objetivos</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Hipóteses</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variáveis</a:t>
            </a:r>
            <a:r>
              <a:rPr lang="pt-BR" sz="1800">
                <a:solidFill>
                  <a:srgbClr val="000000"/>
                </a:solidFill>
                <a:latin typeface="Arial"/>
                <a:ea typeface="Arial"/>
                <a:cs typeface="Arial"/>
                <a:sym typeface="Arial"/>
              </a:rPr>
              <a:t> e respectivas </a:t>
            </a:r>
            <a:r>
              <a:rPr lang="pt-BR" sz="1800">
                <a:solidFill>
                  <a:srgbClr val="000000"/>
                </a:solidFill>
                <a:latin typeface="Arial"/>
                <a:ea typeface="Arial"/>
                <a:cs typeface="Arial"/>
                <a:sym typeface="Arial"/>
              </a:rPr>
              <a:t>definições</a:t>
            </a:r>
            <a:r>
              <a:rPr lang="pt-BR"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Descrição</a:t>
            </a:r>
            <a:r>
              <a:rPr lang="pt-BR" sz="1800">
                <a:solidFill>
                  <a:srgbClr val="000000"/>
                </a:solidFill>
                <a:latin typeface="Arial"/>
                <a:ea typeface="Arial"/>
                <a:cs typeface="Arial"/>
                <a:sym typeface="Arial"/>
              </a:rPr>
              <a:t> do estudo piloto.</a:t>
            </a:r>
            <a:endParaRPr sz="1800">
              <a:solidFill>
                <a:srgbClr val="000000"/>
              </a:solidFill>
              <a:latin typeface="Arial"/>
              <a:ea typeface="Arial"/>
              <a:cs typeface="Arial"/>
              <a:sym typeface="Arial"/>
            </a:endParaRPr>
          </a:p>
          <a:p>
            <a:pPr indent="0" lvl="0" marL="45720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Referências</a:t>
            </a:r>
            <a:r>
              <a:rPr lang="pt-BR" sz="1800">
                <a:solidFill>
                  <a:srgbClr val="000000"/>
                </a:solidFill>
                <a:latin typeface="Arial"/>
                <a:ea typeface="Arial"/>
                <a:cs typeface="Arial"/>
                <a:sym typeface="Arial"/>
              </a:rPr>
              <a:t> </a:t>
            </a:r>
            <a:r>
              <a:rPr lang="pt-BR" sz="1800">
                <a:solidFill>
                  <a:srgbClr val="000000"/>
                </a:solidFill>
                <a:latin typeface="Arial"/>
                <a:ea typeface="Arial"/>
                <a:cs typeface="Arial"/>
                <a:sym typeface="Arial"/>
              </a:rPr>
              <a:t>bibliográficas</a:t>
            </a:r>
            <a:endParaRPr sz="1800">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3790000" y="475500"/>
            <a:ext cx="17469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200">
                <a:latin typeface="Impact"/>
                <a:ea typeface="Impact"/>
                <a:cs typeface="Impact"/>
                <a:sym typeface="Impact"/>
              </a:rPr>
              <a:t>Execução</a:t>
            </a:r>
            <a:endParaRPr sz="3200">
              <a:latin typeface="Impact"/>
              <a:ea typeface="Impact"/>
              <a:cs typeface="Impact"/>
              <a:sym typeface="Impact"/>
            </a:endParaRPr>
          </a:p>
        </p:txBody>
      </p:sp>
      <p:sp>
        <p:nvSpPr>
          <p:cNvPr id="141" name="Google Shape;141;p20"/>
          <p:cNvSpPr txBox="1"/>
          <p:nvPr>
            <p:ph idx="1" type="body"/>
          </p:nvPr>
        </p:nvSpPr>
        <p:spPr>
          <a:xfrm>
            <a:off x="3018000" y="1361450"/>
            <a:ext cx="3108000" cy="4158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Testagem das </a:t>
            </a:r>
            <a:r>
              <a:rPr lang="pt-BR" sz="1800">
                <a:solidFill>
                  <a:srgbClr val="000000"/>
                </a:solidFill>
                <a:latin typeface="Arial"/>
                <a:ea typeface="Arial"/>
                <a:cs typeface="Arial"/>
                <a:sym typeface="Arial"/>
              </a:rPr>
              <a:t>hipóteses</a:t>
            </a:r>
            <a:endParaRPr sz="1800">
              <a:solidFill>
                <a:srgbClr val="000000"/>
              </a:solidFill>
              <a:latin typeface="Arial"/>
              <a:ea typeface="Arial"/>
              <a:cs typeface="Arial"/>
              <a:sym typeface="Arial"/>
            </a:endParaRPr>
          </a:p>
        </p:txBody>
      </p:sp>
      <p:sp>
        <p:nvSpPr>
          <p:cNvPr id="142" name="Google Shape;142;p20"/>
          <p:cNvSpPr txBox="1"/>
          <p:nvPr>
            <p:ph type="title"/>
          </p:nvPr>
        </p:nvSpPr>
        <p:spPr>
          <a:xfrm>
            <a:off x="2679150" y="2943175"/>
            <a:ext cx="3785700" cy="5313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pt-BR" sz="3200">
                <a:latin typeface="Impact"/>
                <a:ea typeface="Impact"/>
                <a:cs typeface="Impact"/>
                <a:sym typeface="Impact"/>
              </a:rPr>
              <a:t>Construção</a:t>
            </a:r>
            <a:r>
              <a:rPr lang="pt-BR" sz="3200">
                <a:latin typeface="Impact"/>
                <a:ea typeface="Impact"/>
                <a:cs typeface="Impact"/>
                <a:sym typeface="Impact"/>
              </a:rPr>
              <a:t> do </a:t>
            </a:r>
            <a:r>
              <a:rPr lang="pt-BR" sz="3200">
                <a:latin typeface="Impact"/>
                <a:ea typeface="Impact"/>
                <a:cs typeface="Impact"/>
                <a:sym typeface="Impact"/>
              </a:rPr>
              <a:t>Relatório</a:t>
            </a:r>
            <a:endParaRPr sz="3200">
              <a:latin typeface="Impact"/>
              <a:ea typeface="Impact"/>
              <a:cs typeface="Impact"/>
              <a:sym typeface="Impact"/>
            </a:endParaRPr>
          </a:p>
        </p:txBody>
      </p:sp>
      <p:sp>
        <p:nvSpPr>
          <p:cNvPr id="143" name="Google Shape;143;p20"/>
          <p:cNvSpPr txBox="1"/>
          <p:nvPr>
            <p:ph idx="1" type="body"/>
          </p:nvPr>
        </p:nvSpPr>
        <p:spPr>
          <a:xfrm>
            <a:off x="2286000" y="3712475"/>
            <a:ext cx="4572000" cy="10149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rgbClr val="000000"/>
              </a:buClr>
              <a:buSzPts val="1800"/>
              <a:buFont typeface="Arial"/>
              <a:buChar char="●"/>
            </a:pPr>
            <a:r>
              <a:rPr lang="pt-BR" sz="1800">
                <a:solidFill>
                  <a:srgbClr val="000000"/>
                </a:solidFill>
                <a:latin typeface="Arial"/>
                <a:ea typeface="Arial"/>
                <a:cs typeface="Arial"/>
                <a:sym typeface="Arial"/>
              </a:rPr>
              <a:t>Relatar a comunidade </a:t>
            </a:r>
            <a:r>
              <a:rPr lang="pt-BR" sz="1800">
                <a:solidFill>
                  <a:srgbClr val="000000"/>
                </a:solidFill>
                <a:latin typeface="Arial"/>
                <a:ea typeface="Arial"/>
                <a:cs typeface="Arial"/>
                <a:sym typeface="Arial"/>
              </a:rPr>
              <a:t>científica</a:t>
            </a:r>
            <a:r>
              <a:rPr lang="pt-BR" sz="1800">
                <a:solidFill>
                  <a:srgbClr val="000000"/>
                </a:solidFill>
                <a:latin typeface="Arial"/>
                <a:ea typeface="Arial"/>
                <a:cs typeface="Arial"/>
                <a:sym typeface="Arial"/>
              </a:rPr>
              <a:t> os resultados, </a:t>
            </a:r>
            <a:r>
              <a:rPr lang="pt-BR" sz="1800">
                <a:solidFill>
                  <a:srgbClr val="000000"/>
                </a:solidFill>
                <a:latin typeface="Arial"/>
                <a:ea typeface="Arial"/>
                <a:cs typeface="Arial"/>
                <a:sym typeface="Arial"/>
              </a:rPr>
              <a:t>limitações</a:t>
            </a:r>
            <a:r>
              <a:rPr lang="pt-BR" sz="1800">
                <a:solidFill>
                  <a:srgbClr val="000000"/>
                </a:solidFill>
                <a:latin typeface="Arial"/>
                <a:ea typeface="Arial"/>
                <a:cs typeface="Arial"/>
                <a:sym typeface="Arial"/>
              </a:rPr>
              <a:t>, dificuldades e os procedimentos utilizados.</a:t>
            </a:r>
            <a:endParaRPr sz="18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 name="Shape 29"/>
        <p:cNvGrpSpPr/>
        <p:nvPr/>
      </p:nvGrpSpPr>
      <p:grpSpPr>
        <a:xfrm>
          <a:off x="0" y="0"/>
          <a:ext cx="0" cy="0"/>
          <a:chOff x="0" y="0"/>
          <a:chExt cx="0" cy="0"/>
        </a:xfrm>
      </p:grpSpPr>
      <p:sp>
        <p:nvSpPr>
          <p:cNvPr id="30" name="Google Shape;30;p6"/>
          <p:cNvSpPr txBox="1"/>
          <p:nvPr>
            <p:ph type="title"/>
          </p:nvPr>
        </p:nvSpPr>
        <p:spPr>
          <a:xfrm>
            <a:off x="5427950" y="289525"/>
            <a:ext cx="3405900" cy="1093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a:t>Uma Observação Intrigante</a:t>
            </a:r>
            <a:endParaRPr/>
          </a:p>
        </p:txBody>
      </p:sp>
      <p:sp>
        <p:nvSpPr>
          <p:cNvPr id="31" name="Google Shape;31;p6"/>
          <p:cNvSpPr txBox="1"/>
          <p:nvPr>
            <p:ph idx="1" type="body"/>
          </p:nvPr>
        </p:nvSpPr>
        <p:spPr>
          <a:xfrm>
            <a:off x="5427950" y="1565673"/>
            <a:ext cx="3405900" cy="1206000"/>
          </a:xfrm>
          <a:prstGeom prst="rect">
            <a:avLst/>
          </a:prstGeom>
        </p:spPr>
        <p:txBody>
          <a:bodyPr anchorCtr="0" anchor="t" bIns="0" lIns="0" spcFirstLastPara="1" rIns="0" wrap="square" tIns="0">
            <a:normAutofit/>
          </a:bodyPr>
          <a:lstStyle/>
          <a:p>
            <a:pPr indent="-317500" lvl="0" marL="457200" rtl="0" algn="l">
              <a:spcBef>
                <a:spcPts val="0"/>
              </a:spcBef>
              <a:spcAft>
                <a:spcPts val="0"/>
              </a:spcAft>
              <a:buSzPts val="1400"/>
              <a:buChar char="●"/>
            </a:pPr>
            <a:r>
              <a:rPr lang="pt-BR"/>
              <a:t>Imagine um caso real: o desaparecimento espontâneo de um tumor de estômago, mais de 10 anos após o diagnóstico e cirurgia.</a:t>
            </a:r>
            <a:endParaRPr/>
          </a:p>
        </p:txBody>
      </p:sp>
      <p:pic>
        <p:nvPicPr>
          <p:cNvPr id="32" name="Google Shape;32;p6"/>
          <p:cNvPicPr preferRelativeResize="0"/>
          <p:nvPr>
            <p:ph idx="2" type="pic"/>
          </p:nvPr>
        </p:nvPicPr>
        <p:blipFill>
          <a:blip r:embed="rId3">
            <a:alphaModFix/>
          </a:blip>
          <a:stretch>
            <a:fillRect/>
          </a:stretch>
        </p:blipFill>
        <p:spPr>
          <a:xfrm>
            <a:off x="0" y="0"/>
            <a:ext cx="5148000" cy="5143500"/>
          </a:xfrm>
          <a:prstGeom prst="rect">
            <a:avLst/>
          </a:prstGeom>
          <a:noFill/>
          <a:ln>
            <a:noFill/>
          </a:ln>
        </p:spPr>
      </p:pic>
      <p:sp>
        <p:nvSpPr>
          <p:cNvPr id="33" name="Google Shape;33;p6"/>
          <p:cNvSpPr/>
          <p:nvPr/>
        </p:nvSpPr>
        <p:spPr>
          <a:xfrm rot="5400000">
            <a:off x="6596150" y="3676175"/>
            <a:ext cx="962100" cy="5073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34" name="Google Shape;34;p6"/>
          <p:cNvSpPr txBox="1"/>
          <p:nvPr/>
        </p:nvSpPr>
        <p:spPr>
          <a:xfrm>
            <a:off x="6877250" y="2771675"/>
            <a:ext cx="399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3200">
                <a:solidFill>
                  <a:schemeClr val="dk1"/>
                </a:solidFill>
                <a:latin typeface="Impact"/>
                <a:ea typeface="Impact"/>
                <a:cs typeface="Impact"/>
                <a:sym typeface="Impact"/>
              </a:rPr>
              <a:t>? </a:t>
            </a:r>
            <a:endParaRPr sz="3200">
              <a:solidFill>
                <a:schemeClr val="dk1"/>
              </a:solidFill>
              <a:latin typeface="Impact"/>
              <a:ea typeface="Impact"/>
              <a:cs typeface="Impact"/>
              <a:sym typeface="Impact"/>
            </a:endParaRPr>
          </a:p>
        </p:txBody>
      </p:sp>
      <p:sp>
        <p:nvSpPr>
          <p:cNvPr id="35" name="Google Shape;35;p6"/>
          <p:cNvSpPr txBox="1"/>
          <p:nvPr/>
        </p:nvSpPr>
        <p:spPr>
          <a:xfrm>
            <a:off x="5630900" y="4542975"/>
            <a:ext cx="3000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900">
                <a:latin typeface="Impact"/>
                <a:ea typeface="Impact"/>
                <a:cs typeface="Impact"/>
                <a:sym typeface="Impact"/>
              </a:rPr>
              <a:t>Desaparecimento do </a:t>
            </a:r>
            <a:r>
              <a:rPr lang="pt-BR" sz="1900">
                <a:latin typeface="Impact"/>
                <a:ea typeface="Impact"/>
                <a:cs typeface="Impact"/>
                <a:sym typeface="Impact"/>
              </a:rPr>
              <a:t>Câncer</a:t>
            </a:r>
            <a:endParaRPr sz="2200">
              <a:latin typeface="Impact"/>
              <a:ea typeface="Impact"/>
              <a:cs typeface="Impact"/>
              <a:sym typeface="Impac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7"/>
          <p:cNvSpPr txBox="1"/>
          <p:nvPr>
            <p:ph idx="1" type="body"/>
          </p:nvPr>
        </p:nvSpPr>
        <p:spPr>
          <a:xfrm>
            <a:off x="2837500" y="3621025"/>
            <a:ext cx="3651900" cy="1183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pt-BR" sz="1800">
                <a:latin typeface="Arial"/>
                <a:ea typeface="Arial"/>
                <a:cs typeface="Arial"/>
                <a:sym typeface="Arial"/>
              </a:rPr>
              <a:t>Será</a:t>
            </a:r>
            <a:r>
              <a:rPr lang="pt-BR" sz="1800">
                <a:latin typeface="Arial"/>
                <a:ea typeface="Arial"/>
                <a:cs typeface="Arial"/>
                <a:sym typeface="Arial"/>
              </a:rPr>
              <a:t> </a:t>
            </a:r>
            <a:r>
              <a:rPr lang="pt-BR" sz="1800">
                <a:latin typeface="Arial"/>
                <a:ea typeface="Arial"/>
                <a:cs typeface="Arial"/>
                <a:sym typeface="Arial"/>
              </a:rPr>
              <a:t>possível</a:t>
            </a:r>
            <a:r>
              <a:rPr lang="pt-BR" sz="1800">
                <a:latin typeface="Arial"/>
                <a:ea typeface="Arial"/>
                <a:cs typeface="Arial"/>
                <a:sym typeface="Arial"/>
              </a:rPr>
              <a:t> desenvolver uma imunoterapia que combata o c</a:t>
            </a:r>
            <a:r>
              <a:rPr lang="pt-BR" sz="1800">
                <a:highlight>
                  <a:schemeClr val="lt1"/>
                </a:highlight>
                <a:latin typeface="Arial"/>
                <a:ea typeface="Arial"/>
                <a:cs typeface="Arial"/>
                <a:sym typeface="Arial"/>
              </a:rPr>
              <a:t>â</a:t>
            </a:r>
            <a:r>
              <a:rPr lang="pt-BR" sz="1800">
                <a:latin typeface="Arial"/>
                <a:ea typeface="Arial"/>
                <a:cs typeface="Arial"/>
                <a:sym typeface="Arial"/>
              </a:rPr>
              <a:t>ncer ao incrementar o potencial inato do sistema imune do paciente?</a:t>
            </a:r>
            <a:endParaRPr sz="1800">
              <a:latin typeface="Arial"/>
              <a:ea typeface="Arial"/>
              <a:cs typeface="Arial"/>
              <a:sym typeface="Arial"/>
            </a:endParaRPr>
          </a:p>
        </p:txBody>
      </p:sp>
      <p:sp>
        <p:nvSpPr>
          <p:cNvPr id="41" name="Google Shape;41;p7"/>
          <p:cNvSpPr/>
          <p:nvPr/>
        </p:nvSpPr>
        <p:spPr>
          <a:xfrm rot="5400000">
            <a:off x="4182400" y="1558000"/>
            <a:ext cx="962100" cy="5073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42" name="Google Shape;42;p7"/>
          <p:cNvSpPr txBox="1"/>
          <p:nvPr/>
        </p:nvSpPr>
        <p:spPr>
          <a:xfrm>
            <a:off x="2926550" y="2571750"/>
            <a:ext cx="3936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latin typeface="Impact"/>
                <a:ea typeface="Impact"/>
                <a:cs typeface="Impact"/>
                <a:sym typeface="Impact"/>
              </a:rPr>
              <a:t>Desaparecimento do Câncer</a:t>
            </a:r>
            <a:endParaRPr sz="2500">
              <a:latin typeface="Impact"/>
              <a:ea typeface="Impact"/>
              <a:cs typeface="Impact"/>
              <a:sym typeface="Impact"/>
            </a:endParaRPr>
          </a:p>
        </p:txBody>
      </p:sp>
      <p:sp>
        <p:nvSpPr>
          <p:cNvPr id="43" name="Google Shape;43;p7"/>
          <p:cNvSpPr txBox="1"/>
          <p:nvPr/>
        </p:nvSpPr>
        <p:spPr>
          <a:xfrm>
            <a:off x="3286750" y="528375"/>
            <a:ext cx="2753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200">
                <a:latin typeface="Impact"/>
                <a:ea typeface="Impact"/>
                <a:cs typeface="Impact"/>
                <a:sym typeface="Impact"/>
              </a:rPr>
              <a:t>Sistema Imune Inato</a:t>
            </a:r>
            <a:endParaRPr sz="2500">
              <a:latin typeface="Impact"/>
              <a:ea typeface="Impact"/>
              <a:cs typeface="Impact"/>
              <a:sym typeface="Impac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8"/>
          <p:cNvSpPr txBox="1"/>
          <p:nvPr>
            <p:ph type="title"/>
          </p:nvPr>
        </p:nvSpPr>
        <p:spPr>
          <a:xfrm>
            <a:off x="2708500" y="432650"/>
            <a:ext cx="39099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2900">
                <a:latin typeface="Impact"/>
                <a:ea typeface="Impact"/>
                <a:cs typeface="Impact"/>
                <a:sym typeface="Impact"/>
              </a:rPr>
              <a:t>Construindo Hipóteses</a:t>
            </a:r>
            <a:endParaRPr sz="2900">
              <a:latin typeface="Impact"/>
              <a:ea typeface="Impact"/>
              <a:cs typeface="Impact"/>
              <a:sym typeface="Impact"/>
            </a:endParaRPr>
          </a:p>
        </p:txBody>
      </p:sp>
      <p:sp>
        <p:nvSpPr>
          <p:cNvPr id="48" name="Google Shape;48;p8"/>
          <p:cNvSpPr txBox="1"/>
          <p:nvPr>
            <p:ph idx="1" type="body"/>
          </p:nvPr>
        </p:nvSpPr>
        <p:spPr>
          <a:xfrm>
            <a:off x="283475" y="2147975"/>
            <a:ext cx="3289500" cy="2452500"/>
          </a:xfrm>
          <a:prstGeom prst="rect">
            <a:avLst/>
          </a:prstGeom>
          <a:ln>
            <a:noFill/>
          </a:ln>
        </p:spPr>
        <p:txBody>
          <a:bodyPr anchorCtr="0" anchor="t" bIns="0" lIns="0" spcFirstLastPara="1" rIns="0" wrap="square" tIns="0">
            <a:normAutofit lnSpcReduction="10000"/>
          </a:bodyPr>
          <a:lstStyle/>
          <a:p>
            <a:pPr indent="-342900" lvl="0" marL="457200" rtl="0" algn="l">
              <a:spcBef>
                <a:spcPts val="0"/>
              </a:spcBef>
              <a:spcAft>
                <a:spcPts val="0"/>
              </a:spcAft>
              <a:buSzPts val="1800"/>
              <a:buFont typeface="Arial"/>
              <a:buChar char="●"/>
            </a:pPr>
            <a:r>
              <a:rPr lang="pt-BR" sz="1800">
                <a:latin typeface="Arial"/>
                <a:ea typeface="Arial"/>
                <a:cs typeface="Arial"/>
                <a:sym typeface="Arial"/>
              </a:rPr>
              <a:t>Ser clara e em forma de sentença declarativa</a:t>
            </a:r>
            <a:endParaRPr sz="1800">
              <a:latin typeface="Arial"/>
              <a:ea typeface="Arial"/>
              <a:cs typeface="Arial"/>
              <a:sym typeface="Arial"/>
            </a:endParaRPr>
          </a:p>
          <a:p>
            <a:pPr indent="0" lvl="0" marL="457200" rtl="0" algn="l">
              <a:spcBef>
                <a:spcPts val="0"/>
              </a:spcBef>
              <a:spcAft>
                <a:spcPts val="0"/>
              </a:spcAft>
              <a:buNone/>
            </a:pPr>
            <a:r>
              <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pt-BR" sz="1800">
                <a:latin typeface="Arial"/>
                <a:ea typeface="Arial"/>
                <a:cs typeface="Arial"/>
                <a:sym typeface="Arial"/>
              </a:rPr>
              <a:t>Estabelecer relações entre as variáveis</a:t>
            </a:r>
            <a:endParaRPr sz="1800">
              <a:latin typeface="Arial"/>
              <a:ea typeface="Arial"/>
              <a:cs typeface="Arial"/>
              <a:sym typeface="Arial"/>
            </a:endParaRPr>
          </a:p>
          <a:p>
            <a:pPr indent="0" lvl="0" marL="457200" rtl="0" algn="l">
              <a:spcBef>
                <a:spcPts val="0"/>
              </a:spcBef>
              <a:spcAft>
                <a:spcPts val="0"/>
              </a:spcAft>
              <a:buNone/>
            </a:pPr>
            <a:r>
              <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pt-BR" sz="1800">
                <a:latin typeface="Arial"/>
                <a:ea typeface="Arial"/>
                <a:cs typeface="Arial"/>
                <a:sym typeface="Arial"/>
              </a:rPr>
              <a:t>Ser testável e passível de verificação</a:t>
            </a:r>
            <a:endParaRPr sz="1800">
              <a:latin typeface="Arial"/>
              <a:ea typeface="Arial"/>
              <a:cs typeface="Arial"/>
              <a:sym typeface="Arial"/>
            </a:endParaRPr>
          </a:p>
        </p:txBody>
      </p:sp>
      <p:sp>
        <p:nvSpPr>
          <p:cNvPr id="49" name="Google Shape;49;p8"/>
          <p:cNvSpPr txBox="1"/>
          <p:nvPr/>
        </p:nvSpPr>
        <p:spPr>
          <a:xfrm>
            <a:off x="283475" y="1426475"/>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800">
                <a:solidFill>
                  <a:srgbClr val="1F1F1F"/>
                </a:solidFill>
                <a:highlight>
                  <a:srgbClr val="FFFFFF"/>
                </a:highlight>
                <a:latin typeface="Impact"/>
                <a:ea typeface="Impact"/>
                <a:cs typeface="Impact"/>
                <a:sym typeface="Impact"/>
              </a:rPr>
              <a:t>Uma </a:t>
            </a:r>
            <a:r>
              <a:rPr lang="pt-BR" sz="1800">
                <a:solidFill>
                  <a:srgbClr val="1F1F1F"/>
                </a:solidFill>
                <a:highlight>
                  <a:srgbClr val="FFFFFF"/>
                </a:highlight>
                <a:latin typeface="Impact"/>
                <a:ea typeface="Impact"/>
                <a:cs typeface="Impact"/>
                <a:sym typeface="Impact"/>
              </a:rPr>
              <a:t>hipótese</a:t>
            </a:r>
            <a:r>
              <a:rPr lang="pt-BR" sz="1800">
                <a:solidFill>
                  <a:srgbClr val="1F1F1F"/>
                </a:solidFill>
                <a:highlight>
                  <a:srgbClr val="FFFFFF"/>
                </a:highlight>
                <a:latin typeface="Impact"/>
                <a:ea typeface="Impact"/>
                <a:cs typeface="Impact"/>
                <a:sym typeface="Impact"/>
              </a:rPr>
              <a:t> deve:</a:t>
            </a:r>
            <a:endParaRPr sz="1800">
              <a:latin typeface="Impact"/>
              <a:ea typeface="Impact"/>
              <a:cs typeface="Impact"/>
              <a:sym typeface="Impact"/>
            </a:endParaRPr>
          </a:p>
        </p:txBody>
      </p:sp>
      <p:sp>
        <p:nvSpPr>
          <p:cNvPr id="50" name="Google Shape;50;p8"/>
          <p:cNvSpPr txBox="1"/>
          <p:nvPr/>
        </p:nvSpPr>
        <p:spPr>
          <a:xfrm>
            <a:off x="5271700" y="1426475"/>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800">
                <a:solidFill>
                  <a:srgbClr val="1F1F1F"/>
                </a:solidFill>
                <a:highlight>
                  <a:srgbClr val="FFFFFF"/>
                </a:highlight>
                <a:latin typeface="Impact"/>
                <a:ea typeface="Impact"/>
                <a:cs typeface="Impact"/>
                <a:sym typeface="Impact"/>
              </a:rPr>
              <a:t>Níveis</a:t>
            </a:r>
            <a:r>
              <a:rPr lang="pt-BR" sz="1800">
                <a:solidFill>
                  <a:srgbClr val="1F1F1F"/>
                </a:solidFill>
                <a:highlight>
                  <a:srgbClr val="FFFFFF"/>
                </a:highlight>
                <a:latin typeface="Impact"/>
                <a:ea typeface="Impact"/>
                <a:cs typeface="Impact"/>
                <a:sym typeface="Impact"/>
              </a:rPr>
              <a:t> de </a:t>
            </a:r>
            <a:r>
              <a:rPr lang="pt-BR" sz="1800">
                <a:solidFill>
                  <a:srgbClr val="1F1F1F"/>
                </a:solidFill>
                <a:highlight>
                  <a:srgbClr val="FFFFFF"/>
                </a:highlight>
                <a:latin typeface="Impact"/>
                <a:ea typeface="Impact"/>
                <a:cs typeface="Impact"/>
                <a:sym typeface="Impact"/>
              </a:rPr>
              <a:t>hipóteses</a:t>
            </a:r>
            <a:r>
              <a:rPr lang="pt-BR" sz="1800">
                <a:solidFill>
                  <a:srgbClr val="1F1F1F"/>
                </a:solidFill>
                <a:highlight>
                  <a:srgbClr val="FFFFFF"/>
                </a:highlight>
                <a:latin typeface="Impact"/>
                <a:ea typeface="Impact"/>
                <a:cs typeface="Impact"/>
                <a:sym typeface="Impact"/>
              </a:rPr>
              <a:t>:</a:t>
            </a:r>
            <a:endParaRPr sz="1800">
              <a:latin typeface="Impact"/>
              <a:ea typeface="Impact"/>
              <a:cs typeface="Impact"/>
              <a:sym typeface="Impact"/>
            </a:endParaRPr>
          </a:p>
        </p:txBody>
      </p:sp>
      <p:sp>
        <p:nvSpPr>
          <p:cNvPr id="51" name="Google Shape;51;p8"/>
          <p:cNvSpPr txBox="1"/>
          <p:nvPr>
            <p:ph idx="1" type="body"/>
          </p:nvPr>
        </p:nvSpPr>
        <p:spPr>
          <a:xfrm>
            <a:off x="5271700" y="2147975"/>
            <a:ext cx="3289500" cy="2452500"/>
          </a:xfrm>
          <a:prstGeom prst="rect">
            <a:avLst/>
          </a:prstGeom>
          <a:ln>
            <a:noFill/>
          </a:ln>
        </p:spPr>
        <p:txBody>
          <a:bodyPr anchorCtr="0" anchor="t" bIns="0" lIns="0" spcFirstLastPara="1" rIns="0" wrap="square" tIns="0">
            <a:normAutofit/>
          </a:bodyPr>
          <a:lstStyle/>
          <a:p>
            <a:pPr indent="-342900" lvl="0" marL="457200" rtl="0" algn="l">
              <a:spcBef>
                <a:spcPts val="0"/>
              </a:spcBef>
              <a:spcAft>
                <a:spcPts val="0"/>
              </a:spcAft>
              <a:buSzPts val="1800"/>
              <a:buFont typeface="Arial"/>
              <a:buChar char="●"/>
            </a:pPr>
            <a:r>
              <a:rPr lang="pt-BR" sz="1800">
                <a:latin typeface="Arial"/>
                <a:ea typeface="Arial"/>
                <a:cs typeface="Arial"/>
                <a:sym typeface="Arial"/>
              </a:rPr>
              <a:t>Ocorrências</a:t>
            </a:r>
            <a:endParaRPr sz="1800">
              <a:latin typeface="Arial"/>
              <a:ea typeface="Arial"/>
              <a:cs typeface="Arial"/>
              <a:sym typeface="Arial"/>
            </a:endParaRPr>
          </a:p>
          <a:p>
            <a:pPr indent="0" lvl="0" marL="457200" rtl="0" algn="l">
              <a:spcBef>
                <a:spcPts val="0"/>
              </a:spcBef>
              <a:spcAft>
                <a:spcPts val="0"/>
              </a:spcAft>
              <a:buNone/>
            </a:pPr>
            <a:r>
              <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pt-BR" sz="1800">
                <a:latin typeface="Arial"/>
                <a:ea typeface="Arial"/>
                <a:cs typeface="Arial"/>
                <a:sym typeface="Arial"/>
              </a:rPr>
              <a:t>Hipóteses</a:t>
            </a:r>
            <a:r>
              <a:rPr lang="pt-BR" sz="1800">
                <a:latin typeface="Arial"/>
                <a:ea typeface="Arial"/>
                <a:cs typeface="Arial"/>
                <a:sym typeface="Arial"/>
              </a:rPr>
              <a:t> </a:t>
            </a:r>
            <a:r>
              <a:rPr lang="pt-BR" sz="1800">
                <a:latin typeface="Arial"/>
                <a:ea typeface="Arial"/>
                <a:cs typeface="Arial"/>
                <a:sym typeface="Arial"/>
              </a:rPr>
              <a:t>Empíricas</a:t>
            </a:r>
            <a:endParaRPr sz="1800">
              <a:latin typeface="Arial"/>
              <a:ea typeface="Arial"/>
              <a:cs typeface="Arial"/>
              <a:sym typeface="Arial"/>
            </a:endParaRPr>
          </a:p>
          <a:p>
            <a:pPr indent="0" lvl="0" marL="457200" rtl="0" algn="l">
              <a:spcBef>
                <a:spcPts val="0"/>
              </a:spcBef>
              <a:spcAft>
                <a:spcPts val="0"/>
              </a:spcAft>
              <a:buNone/>
            </a:pPr>
            <a:r>
              <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pt-BR" sz="1800">
                <a:latin typeface="Arial"/>
                <a:ea typeface="Arial"/>
                <a:cs typeface="Arial"/>
                <a:sym typeface="Arial"/>
              </a:rPr>
              <a:t>Hipóteses</a:t>
            </a:r>
            <a:r>
              <a:rPr lang="pt-BR" sz="1800">
                <a:latin typeface="Arial"/>
                <a:ea typeface="Arial"/>
                <a:cs typeface="Arial"/>
                <a:sym typeface="Arial"/>
              </a:rPr>
              <a:t> </a:t>
            </a:r>
            <a:r>
              <a:rPr lang="pt-BR" sz="1800">
                <a:latin typeface="Arial"/>
                <a:ea typeface="Arial"/>
                <a:cs typeface="Arial"/>
                <a:sym typeface="Arial"/>
              </a:rPr>
              <a:t>Plausíveis</a:t>
            </a:r>
            <a:endParaRPr sz="1800">
              <a:latin typeface="Arial"/>
              <a:ea typeface="Arial"/>
              <a:cs typeface="Arial"/>
              <a:sym typeface="Arial"/>
            </a:endParaRPr>
          </a:p>
          <a:p>
            <a:pPr indent="0" lvl="0" marL="457200" rtl="0" algn="l">
              <a:spcBef>
                <a:spcPts val="0"/>
              </a:spcBef>
              <a:spcAft>
                <a:spcPts val="0"/>
              </a:spcAft>
              <a:buNone/>
            </a:pPr>
            <a:r>
              <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pt-BR" sz="1800">
                <a:latin typeface="Arial"/>
                <a:ea typeface="Arial"/>
                <a:cs typeface="Arial"/>
                <a:sym typeface="Arial"/>
              </a:rPr>
              <a:t>Hipóteses</a:t>
            </a:r>
            <a:r>
              <a:rPr lang="pt-BR" sz="1800">
                <a:latin typeface="Arial"/>
                <a:ea typeface="Arial"/>
                <a:cs typeface="Arial"/>
                <a:sym typeface="Arial"/>
              </a:rPr>
              <a:t> Convalidadas</a:t>
            </a:r>
            <a:endParaRPr sz="18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9"/>
          <p:cNvSpPr txBox="1"/>
          <p:nvPr>
            <p:ph type="title"/>
          </p:nvPr>
        </p:nvSpPr>
        <p:spPr>
          <a:xfrm>
            <a:off x="3474000" y="475500"/>
            <a:ext cx="2196000" cy="5313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200">
                <a:latin typeface="Impact"/>
                <a:ea typeface="Impact"/>
                <a:cs typeface="Impact"/>
                <a:sym typeface="Impact"/>
              </a:rPr>
              <a:t>Ocorrências</a:t>
            </a:r>
            <a:endParaRPr sz="3400">
              <a:latin typeface="Impact"/>
              <a:ea typeface="Impact"/>
              <a:cs typeface="Impact"/>
              <a:sym typeface="Impact"/>
            </a:endParaRPr>
          </a:p>
        </p:txBody>
      </p:sp>
      <p:sp>
        <p:nvSpPr>
          <p:cNvPr id="57" name="Google Shape;57;p9"/>
          <p:cNvSpPr txBox="1"/>
          <p:nvPr>
            <p:ph idx="1" type="body"/>
          </p:nvPr>
        </p:nvSpPr>
        <p:spPr>
          <a:xfrm>
            <a:off x="1778100" y="1224800"/>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pt-BR" sz="1800">
                <a:solidFill>
                  <a:srgbClr val="000000"/>
                </a:solidFill>
                <a:latin typeface="Arial"/>
                <a:ea typeface="Arial"/>
                <a:cs typeface="Arial"/>
                <a:sym typeface="Arial"/>
              </a:rPr>
              <a:t>São palpites ou conjecturas vagas sem qualquer fundamentação teórica ou evidência empírica sólida. Representam o estágio mais primitivo da ciência (protociência) ou mesmo a pseudociência, servindo apenas como um ponto de partida inicial para a exploração de um tema completamente desconhecido.</a:t>
            </a:r>
            <a:endParaRPr sz="1800">
              <a:latin typeface="Arial"/>
              <a:ea typeface="Arial"/>
              <a:cs typeface="Arial"/>
              <a:sym typeface="Arial"/>
            </a:endParaRPr>
          </a:p>
        </p:txBody>
      </p:sp>
      <p:sp>
        <p:nvSpPr>
          <p:cNvPr id="58" name="Google Shape;58;p9"/>
          <p:cNvSpPr txBox="1"/>
          <p:nvPr>
            <p:ph idx="1" type="body"/>
          </p:nvPr>
        </p:nvSpPr>
        <p:spPr>
          <a:xfrm>
            <a:off x="2152500" y="38706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A origem e constituição da Terra e toda baseada nos 4 elementos e toda baseada nos 4 elementos: fogo, água, terra e ar.</a:t>
            </a:r>
            <a:endParaRPr b="1" sz="1800">
              <a:solidFill>
                <a:srgbClr val="000000"/>
              </a:solidFill>
              <a:latin typeface="Manrope"/>
              <a:ea typeface="Manrope"/>
              <a:cs typeface="Manrope"/>
              <a:sym typeface="Manrope"/>
            </a:endParaRPr>
          </a:p>
        </p:txBody>
      </p:sp>
      <p:sp>
        <p:nvSpPr>
          <p:cNvPr id="59" name="Google Shape;59;p9"/>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a:t>
            </a:r>
            <a:endParaRPr b="1" sz="1800">
              <a:latin typeface="Manrope"/>
              <a:ea typeface="Manrope"/>
              <a:cs typeface="Manrope"/>
              <a:sym typeface="Manrop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0"/>
          <p:cNvSpPr txBox="1"/>
          <p:nvPr>
            <p:ph type="title"/>
          </p:nvPr>
        </p:nvSpPr>
        <p:spPr>
          <a:xfrm>
            <a:off x="2878650" y="475500"/>
            <a:ext cx="3386700" cy="5313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pt-BR" sz="3200">
                <a:latin typeface="Impact"/>
                <a:ea typeface="Impact"/>
                <a:cs typeface="Impact"/>
                <a:sym typeface="Impact"/>
              </a:rPr>
              <a:t>Hipóteses</a:t>
            </a:r>
            <a:r>
              <a:rPr lang="pt-BR" sz="3200">
                <a:latin typeface="Impact"/>
                <a:ea typeface="Impact"/>
                <a:cs typeface="Impact"/>
                <a:sym typeface="Impact"/>
              </a:rPr>
              <a:t> </a:t>
            </a:r>
            <a:r>
              <a:rPr lang="pt-BR" sz="3200">
                <a:latin typeface="Impact"/>
                <a:ea typeface="Impact"/>
                <a:cs typeface="Impact"/>
                <a:sym typeface="Impact"/>
              </a:rPr>
              <a:t>Empíricas</a:t>
            </a:r>
            <a:endParaRPr sz="3400">
              <a:latin typeface="Impact"/>
              <a:ea typeface="Impact"/>
              <a:cs typeface="Impact"/>
              <a:sym typeface="Impact"/>
            </a:endParaRPr>
          </a:p>
        </p:txBody>
      </p:sp>
      <p:sp>
        <p:nvSpPr>
          <p:cNvPr id="65" name="Google Shape;65;p10"/>
          <p:cNvSpPr txBox="1"/>
          <p:nvPr>
            <p:ph idx="1" type="body"/>
          </p:nvPr>
        </p:nvSpPr>
        <p:spPr>
          <a:xfrm>
            <a:off x="1778100" y="1224800"/>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pt-BR" sz="1800">
                <a:solidFill>
                  <a:srgbClr val="000000"/>
                </a:solidFill>
                <a:latin typeface="Arial"/>
                <a:ea typeface="Arial"/>
                <a:cs typeface="Arial"/>
                <a:sym typeface="Arial"/>
              </a:rPr>
              <a:t>Baseiam-se em evidências e observações práticas preliminares, indicando uma correlação que parece funcionar. Contudo, carecem de uma explicação teórica robusta que as conecte de forma lógica ao conhecimento científico existente, não explicando o porquê da correlação observada.</a:t>
            </a:r>
            <a:endParaRPr sz="1800">
              <a:latin typeface="Arial"/>
              <a:ea typeface="Arial"/>
              <a:cs typeface="Arial"/>
              <a:sym typeface="Arial"/>
            </a:endParaRPr>
          </a:p>
        </p:txBody>
      </p:sp>
      <p:sp>
        <p:nvSpPr>
          <p:cNvPr id="66" name="Google Shape;66;p10"/>
          <p:cNvSpPr txBox="1"/>
          <p:nvPr>
            <p:ph idx="1" type="body"/>
          </p:nvPr>
        </p:nvSpPr>
        <p:spPr>
          <a:xfrm>
            <a:off x="2152500" y="38706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“A v</a:t>
            </a:r>
            <a:r>
              <a:rPr b="1" lang="pt-BR" sz="1800">
                <a:solidFill>
                  <a:srgbClr val="000000"/>
                </a:solidFill>
                <a:latin typeface="Manrope"/>
                <a:ea typeface="Manrope"/>
                <a:cs typeface="Manrope"/>
                <a:sym typeface="Manrope"/>
              </a:rPr>
              <a:t>ariolação protege contra a varíola.</a:t>
            </a:r>
            <a:r>
              <a:rPr b="1" lang="pt-BR" sz="1800">
                <a:solidFill>
                  <a:srgbClr val="000000"/>
                </a:solidFill>
                <a:latin typeface="Manrope"/>
                <a:ea typeface="Manrope"/>
                <a:cs typeface="Manrope"/>
                <a:sym typeface="Manrope"/>
              </a:rPr>
              <a:t>”</a:t>
            </a:r>
            <a:endParaRPr b="1" sz="1800">
              <a:solidFill>
                <a:srgbClr val="000000"/>
              </a:solidFill>
              <a:latin typeface="Manrope"/>
              <a:ea typeface="Manrope"/>
              <a:cs typeface="Manrope"/>
              <a:sym typeface="Manrope"/>
            </a:endParaRPr>
          </a:p>
        </p:txBody>
      </p:sp>
      <p:sp>
        <p:nvSpPr>
          <p:cNvPr id="67" name="Google Shape;67;p10"/>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a:t>
            </a:r>
            <a:endParaRPr b="1" sz="1800">
              <a:latin typeface="Manrope"/>
              <a:ea typeface="Manrope"/>
              <a:cs typeface="Manrope"/>
              <a:sym typeface="Manrop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1"/>
          <p:cNvSpPr txBox="1"/>
          <p:nvPr>
            <p:ph type="title"/>
          </p:nvPr>
        </p:nvSpPr>
        <p:spPr>
          <a:xfrm>
            <a:off x="2947350" y="456550"/>
            <a:ext cx="3249300" cy="5313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pt-BR" sz="3200">
                <a:latin typeface="Impact"/>
                <a:ea typeface="Impact"/>
                <a:cs typeface="Impact"/>
                <a:sym typeface="Impact"/>
              </a:rPr>
              <a:t>Hipóteses Plausíveis</a:t>
            </a:r>
            <a:endParaRPr sz="3400">
              <a:latin typeface="Impact"/>
              <a:ea typeface="Impact"/>
              <a:cs typeface="Impact"/>
              <a:sym typeface="Impact"/>
            </a:endParaRPr>
          </a:p>
          <a:p>
            <a:pPr indent="0" lvl="0" marL="0" rtl="0" algn="l">
              <a:spcBef>
                <a:spcPts val="0"/>
              </a:spcBef>
              <a:spcAft>
                <a:spcPts val="0"/>
              </a:spcAft>
              <a:buNone/>
            </a:pPr>
            <a:r>
              <a:t/>
            </a:r>
            <a:endParaRPr sz="3200">
              <a:latin typeface="Impact"/>
              <a:ea typeface="Impact"/>
              <a:cs typeface="Impact"/>
              <a:sym typeface="Impact"/>
            </a:endParaRPr>
          </a:p>
        </p:txBody>
      </p:sp>
      <p:sp>
        <p:nvSpPr>
          <p:cNvPr id="73" name="Google Shape;73;p11"/>
          <p:cNvSpPr txBox="1"/>
          <p:nvPr>
            <p:ph idx="1" type="body"/>
          </p:nvPr>
        </p:nvSpPr>
        <p:spPr>
          <a:xfrm>
            <a:off x="1778100" y="1224800"/>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pt-BR" sz="1800">
                <a:solidFill>
                  <a:srgbClr val="000000"/>
                </a:solidFill>
                <a:latin typeface="Arial"/>
                <a:ea typeface="Arial"/>
                <a:cs typeface="Arial"/>
                <a:sym typeface="Arial"/>
              </a:rPr>
              <a:t>São suposições logicamente consistentes e deduzidas a partir de teorias científicas já estabelecidas. Atingem o ideal da racionalidade e são teoricamente fortes, mas ainda não foram submetidas ou confirmadas por testes empíricos rigorosos que comprovem sua validade na prática.</a:t>
            </a:r>
            <a:endParaRPr sz="1800">
              <a:latin typeface="Arial"/>
              <a:ea typeface="Arial"/>
              <a:cs typeface="Arial"/>
              <a:sym typeface="Arial"/>
            </a:endParaRPr>
          </a:p>
        </p:txBody>
      </p:sp>
      <p:sp>
        <p:nvSpPr>
          <p:cNvPr id="74" name="Google Shape;74;p11"/>
          <p:cNvSpPr txBox="1"/>
          <p:nvPr>
            <p:ph idx="1" type="body"/>
          </p:nvPr>
        </p:nvSpPr>
        <p:spPr>
          <a:xfrm>
            <a:off x="2152500" y="38706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A </a:t>
            </a:r>
            <a:r>
              <a:rPr b="1" lang="pt-BR" sz="1800">
                <a:solidFill>
                  <a:srgbClr val="000000"/>
                </a:solidFill>
                <a:latin typeface="Manrope"/>
                <a:ea typeface="Manrope"/>
                <a:cs typeface="Manrope"/>
                <a:sym typeface="Manrope"/>
              </a:rPr>
              <a:t>existência</a:t>
            </a:r>
            <a:r>
              <a:rPr b="1" lang="pt-BR" sz="1800">
                <a:solidFill>
                  <a:srgbClr val="000000"/>
                </a:solidFill>
                <a:latin typeface="Manrope"/>
                <a:ea typeface="Manrope"/>
                <a:cs typeface="Manrope"/>
                <a:sym typeface="Manrope"/>
              </a:rPr>
              <a:t> de ondas gravitacionais, proposta por Albert Einstein.</a:t>
            </a:r>
            <a:endParaRPr b="1" sz="1800">
              <a:solidFill>
                <a:srgbClr val="000000"/>
              </a:solidFill>
              <a:latin typeface="Manrope"/>
              <a:ea typeface="Manrope"/>
              <a:cs typeface="Manrope"/>
              <a:sym typeface="Manrope"/>
            </a:endParaRPr>
          </a:p>
        </p:txBody>
      </p:sp>
      <p:sp>
        <p:nvSpPr>
          <p:cNvPr id="75" name="Google Shape;75;p11"/>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a:t>
            </a:r>
            <a:endParaRPr b="1" sz="1800">
              <a:latin typeface="Manrope"/>
              <a:ea typeface="Manrope"/>
              <a:cs typeface="Manrope"/>
              <a:sym typeface="Manrop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2"/>
          <p:cNvSpPr txBox="1"/>
          <p:nvPr>
            <p:ph type="title"/>
          </p:nvPr>
        </p:nvSpPr>
        <p:spPr>
          <a:xfrm>
            <a:off x="2730750" y="456550"/>
            <a:ext cx="3682500" cy="5313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pt-BR" sz="3200">
                <a:latin typeface="Impact"/>
                <a:ea typeface="Impact"/>
                <a:cs typeface="Impact"/>
                <a:sym typeface="Impact"/>
              </a:rPr>
              <a:t>Hipóteses Convalidadas</a:t>
            </a:r>
            <a:endParaRPr sz="3400">
              <a:latin typeface="Impact"/>
              <a:ea typeface="Impact"/>
              <a:cs typeface="Impact"/>
              <a:sym typeface="Impact"/>
            </a:endParaRPr>
          </a:p>
          <a:p>
            <a:pPr indent="0" lvl="0" marL="0" rtl="0" algn="l">
              <a:spcBef>
                <a:spcPts val="0"/>
              </a:spcBef>
              <a:spcAft>
                <a:spcPts val="0"/>
              </a:spcAft>
              <a:buNone/>
            </a:pPr>
            <a:r>
              <a:t/>
            </a:r>
            <a:endParaRPr sz="3200">
              <a:latin typeface="Impact"/>
              <a:ea typeface="Impact"/>
              <a:cs typeface="Impact"/>
              <a:sym typeface="Impact"/>
            </a:endParaRPr>
          </a:p>
          <a:p>
            <a:pPr indent="0" lvl="0" marL="0" rtl="0" algn="l">
              <a:spcBef>
                <a:spcPts val="0"/>
              </a:spcBef>
              <a:spcAft>
                <a:spcPts val="0"/>
              </a:spcAft>
              <a:buNone/>
            </a:pPr>
            <a:r>
              <a:t/>
            </a:r>
            <a:endParaRPr sz="3200">
              <a:latin typeface="Impact"/>
              <a:ea typeface="Impact"/>
              <a:cs typeface="Impact"/>
              <a:sym typeface="Impact"/>
            </a:endParaRPr>
          </a:p>
        </p:txBody>
      </p:sp>
      <p:sp>
        <p:nvSpPr>
          <p:cNvPr id="81" name="Google Shape;81;p12"/>
          <p:cNvSpPr txBox="1"/>
          <p:nvPr>
            <p:ph idx="1" type="body"/>
          </p:nvPr>
        </p:nvSpPr>
        <p:spPr>
          <a:xfrm>
            <a:off x="1778100" y="1224800"/>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pt-BR" sz="1800">
                <a:solidFill>
                  <a:srgbClr val="000000"/>
                </a:solidFill>
                <a:latin typeface="Arial"/>
                <a:ea typeface="Arial"/>
                <a:cs typeface="Arial"/>
                <a:sym typeface="Arial"/>
              </a:rPr>
              <a:t>Representam o nível mais elevado da ciência, pois possuem dupla fundamentação. São teoricamente plausíveis e, ao mesmo tempo, foram confirmadas por um conjunto sólido de evidências empíricas, unindo os ideais de racionalidade (teoria) e objetividade (fatos).</a:t>
            </a:r>
            <a:endParaRPr sz="1800">
              <a:latin typeface="Arial"/>
              <a:ea typeface="Arial"/>
              <a:cs typeface="Arial"/>
              <a:sym typeface="Arial"/>
            </a:endParaRPr>
          </a:p>
        </p:txBody>
      </p:sp>
      <p:sp>
        <p:nvSpPr>
          <p:cNvPr id="82" name="Google Shape;82;p12"/>
          <p:cNvSpPr txBox="1"/>
          <p:nvPr>
            <p:ph idx="1" type="body"/>
          </p:nvPr>
        </p:nvSpPr>
        <p:spPr>
          <a:xfrm>
            <a:off x="2152500" y="3870625"/>
            <a:ext cx="5587800" cy="20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Heliocentrismo, Teoria microbiana das </a:t>
            </a:r>
            <a:r>
              <a:rPr b="1" lang="pt-BR" sz="1800">
                <a:solidFill>
                  <a:srgbClr val="000000"/>
                </a:solidFill>
                <a:latin typeface="Manrope"/>
                <a:ea typeface="Manrope"/>
                <a:cs typeface="Manrope"/>
                <a:sym typeface="Manrope"/>
              </a:rPr>
              <a:t>doenças</a:t>
            </a:r>
            <a:r>
              <a:rPr b="1" lang="pt-BR" sz="1800">
                <a:solidFill>
                  <a:srgbClr val="000000"/>
                </a:solidFill>
                <a:latin typeface="Manrope"/>
                <a:ea typeface="Manrope"/>
                <a:cs typeface="Manrope"/>
                <a:sym typeface="Manrope"/>
              </a:rPr>
              <a:t>, Darwinismo.</a:t>
            </a:r>
            <a:endParaRPr b="1" sz="1800">
              <a:solidFill>
                <a:srgbClr val="000000"/>
              </a:solidFill>
              <a:latin typeface="Manrope"/>
              <a:ea typeface="Manrope"/>
              <a:cs typeface="Manrope"/>
              <a:sym typeface="Manrope"/>
            </a:endParaRPr>
          </a:p>
        </p:txBody>
      </p:sp>
      <p:sp>
        <p:nvSpPr>
          <p:cNvPr id="83" name="Google Shape;83;p12"/>
          <p:cNvSpPr txBox="1"/>
          <p:nvPr>
            <p:ph idx="1" type="body"/>
          </p:nvPr>
        </p:nvSpPr>
        <p:spPr>
          <a:xfrm>
            <a:off x="1778100" y="3537150"/>
            <a:ext cx="1268100" cy="53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pt-BR" sz="1800">
                <a:solidFill>
                  <a:srgbClr val="000000"/>
                </a:solidFill>
                <a:latin typeface="Manrope"/>
                <a:ea typeface="Manrope"/>
                <a:cs typeface="Manrope"/>
                <a:sym typeface="Manrope"/>
              </a:rPr>
              <a:t>Exemplos:</a:t>
            </a:r>
            <a:endParaRPr b="1" sz="1800">
              <a:latin typeface="Manrope"/>
              <a:ea typeface="Manrope"/>
              <a:cs typeface="Manrope"/>
              <a:sym typeface="Manrop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3"/>
          <p:cNvPicPr preferRelativeResize="0"/>
          <p:nvPr>
            <p:ph idx="2" type="pic"/>
          </p:nvPr>
        </p:nvPicPr>
        <p:blipFill>
          <a:blip r:embed="rId3">
            <a:alphaModFix/>
          </a:blip>
          <a:stretch>
            <a:fillRect/>
          </a:stretch>
        </p:blipFill>
        <p:spPr>
          <a:xfrm>
            <a:off x="0" y="0"/>
            <a:ext cx="5148000" cy="5143500"/>
          </a:xfrm>
          <a:prstGeom prst="rect">
            <a:avLst/>
          </a:prstGeom>
          <a:noFill/>
          <a:ln>
            <a:noFill/>
          </a:ln>
        </p:spPr>
      </p:pic>
      <p:sp>
        <p:nvSpPr>
          <p:cNvPr id="88" name="Google Shape;88;p13"/>
          <p:cNvSpPr txBox="1"/>
          <p:nvPr>
            <p:ph idx="4294967295" type="body"/>
          </p:nvPr>
        </p:nvSpPr>
        <p:spPr>
          <a:xfrm>
            <a:off x="5333725" y="1714775"/>
            <a:ext cx="3651900" cy="3318600"/>
          </a:xfrm>
          <a:prstGeom prst="rect">
            <a:avLst/>
          </a:prstGeom>
          <a:ln>
            <a:noFill/>
          </a:ln>
        </p:spPr>
        <p:txBody>
          <a:bodyPr anchorCtr="0" anchor="t" bIns="0" lIns="0" spcFirstLastPara="1" rIns="0" wrap="square" tIns="0">
            <a:normAutofit/>
          </a:bodyPr>
          <a:lstStyle/>
          <a:p>
            <a:pPr indent="0" lvl="0" marL="0" rtl="0" algn="l">
              <a:spcBef>
                <a:spcPts val="0"/>
              </a:spcBef>
              <a:spcAft>
                <a:spcPts val="0"/>
              </a:spcAft>
              <a:buNone/>
            </a:pPr>
            <a:r>
              <a:rPr lang="pt-BR" sz="2700">
                <a:latin typeface="Arial"/>
                <a:ea typeface="Arial"/>
                <a:cs typeface="Arial"/>
                <a:sym typeface="Arial"/>
              </a:rPr>
              <a:t>Parte 2: Tipos de Pesquisa</a:t>
            </a:r>
            <a:endParaRPr sz="2700">
              <a:latin typeface="Arial"/>
              <a:ea typeface="Arial"/>
              <a:cs typeface="Arial"/>
              <a:sym typeface="Arial"/>
            </a:endParaRPr>
          </a:p>
        </p:txBody>
      </p:sp>
      <p:sp>
        <p:nvSpPr>
          <p:cNvPr id="89" name="Google Shape;89;p13"/>
          <p:cNvSpPr txBox="1"/>
          <p:nvPr>
            <p:ph idx="4294967295" type="title"/>
          </p:nvPr>
        </p:nvSpPr>
        <p:spPr>
          <a:xfrm>
            <a:off x="5333725" y="283475"/>
            <a:ext cx="3651900" cy="10944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pt-BR" sz="3300">
                <a:latin typeface="Impact"/>
                <a:ea typeface="Impact"/>
                <a:cs typeface="Impact"/>
                <a:sym typeface="Impact"/>
              </a:rPr>
              <a:t>Introdução ao Método Científico</a:t>
            </a:r>
            <a:endParaRPr sz="3300">
              <a:latin typeface="Impact"/>
              <a:ea typeface="Impact"/>
              <a:cs typeface="Impact"/>
              <a:sym typeface="Impac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arterly business review">
  <a:themeElements>
    <a:clrScheme name="Simple Light">
      <a:dk1>
        <a:srgbClr val="131313"/>
      </a:dk1>
      <a:lt1>
        <a:srgbClr val="FAFAFA"/>
      </a:lt1>
      <a:dk2>
        <a:srgbClr val="B5B5B7"/>
      </a:dk2>
      <a:lt2>
        <a:srgbClr val="EAE1E2"/>
      </a:lt2>
      <a:accent1>
        <a:srgbClr val="7D57AE"/>
      </a:accent1>
      <a:accent2>
        <a:srgbClr val="E8C8C7"/>
      </a:accent2>
      <a:accent3>
        <a:srgbClr val="2F5C7C"/>
      </a:accent3>
      <a:accent4>
        <a:srgbClr val="DECEE8"/>
      </a:accent4>
      <a:accent5>
        <a:srgbClr val="B0BFDE"/>
      </a:accent5>
      <a:accent6>
        <a:srgbClr val="DDEAFB"/>
      </a:accent6>
      <a:hlink>
        <a:srgbClr val="2F5C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